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notesMasterIdLst>
    <p:notesMasterId r:id="rId13"/>
  </p:notesMasterIdLst>
  <p:sldIdLst>
    <p:sldId id="257" r:id="rId2"/>
    <p:sldId id="283" r:id="rId3"/>
    <p:sldId id="295" r:id="rId4"/>
    <p:sldId id="294" r:id="rId5"/>
    <p:sldId id="293" r:id="rId6"/>
    <p:sldId id="282" r:id="rId7"/>
    <p:sldId id="287" r:id="rId8"/>
    <p:sldId id="290" r:id="rId9"/>
    <p:sldId id="284" r:id="rId10"/>
    <p:sldId id="291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2A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49420" autoAdjust="0"/>
  </p:normalViewPr>
  <p:slideViewPr>
    <p:cSldViewPr>
      <p:cViewPr varScale="1">
        <p:scale>
          <a:sx n="88" d="100"/>
          <a:sy n="8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sideWall>
      <c:spPr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c:spPr>
    </c:sideWall>
    <c:backWall>
      <c:spPr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0.10065977517649556"/>
          <c:y val="2.6884587898641892E-2"/>
          <c:w val="0.59819237256466462"/>
          <c:h val="0.8822249356260002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н/л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 (2 мес.)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615</c:v>
                </c:pt>
                <c:pt idx="1">
                  <c:v>708</c:v>
                </c:pt>
                <c:pt idx="2">
                  <c:v>723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трудоустроено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 (2 мес.)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386</c:v>
                </c:pt>
                <c:pt idx="1">
                  <c:v>228</c:v>
                </c:pt>
                <c:pt idx="2">
                  <c:v>453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оздоровлено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 (2 мес.)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478</c:v>
                </c:pt>
                <c:pt idx="1">
                  <c:v>223</c:v>
                </c:pt>
                <c:pt idx="2">
                  <c:v>240</c:v>
                </c:pt>
              </c:numCache>
            </c:numRef>
          </c:val>
        </c:ser>
        <c:shape val="cone"/>
        <c:axId val="77096832"/>
        <c:axId val="77098368"/>
        <c:axId val="77043008"/>
      </c:bar3DChart>
      <c:catAx>
        <c:axId val="77096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Arial Black" pitchFamily="34" charset="0"/>
              </a:defRPr>
            </a:pPr>
            <a:endParaRPr lang="ru-RU"/>
          </a:p>
        </c:txPr>
        <c:crossAx val="77098368"/>
        <c:crosses val="autoZero"/>
        <c:auto val="1"/>
        <c:lblAlgn val="ctr"/>
        <c:lblOffset val="100"/>
      </c:catAx>
      <c:valAx>
        <c:axId val="77098368"/>
        <c:scaling>
          <c:orientation val="minMax"/>
        </c:scaling>
        <c:axPos val="l"/>
        <c:majorGridlines/>
        <c:numFmt formatCode="General" sourceLinked="1"/>
        <c:tickLblPos val="nextTo"/>
        <c:crossAx val="77096832"/>
        <c:crosses val="autoZero"/>
        <c:crossBetween val="between"/>
      </c:valAx>
      <c:serAx>
        <c:axId val="77043008"/>
        <c:scaling>
          <c:orientation val="minMax"/>
        </c:scaling>
        <c:delete val="1"/>
        <c:axPos val="b"/>
        <c:tickLblPos val="none"/>
        <c:crossAx val="77098368"/>
        <c:crosses val="autoZero"/>
      </c:serAx>
    </c:plotArea>
    <c:legend>
      <c:legendPos val="r"/>
      <c:layout>
        <c:manualLayout>
          <c:xMode val="edge"/>
          <c:yMode val="edge"/>
          <c:x val="0.62560851824544805"/>
          <c:y val="0.69826159666469911"/>
          <c:w val="0.36864477179303351"/>
          <c:h val="0.17470878763119174"/>
        </c:manualLayout>
      </c:layout>
      <c:txPr>
        <a:bodyPr/>
        <a:lstStyle/>
        <a:p>
          <a:pPr>
            <a:defRPr sz="1600"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34B6-6B4D-45D3-B577-2212BC60F9BE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24DE1-326A-4AD7-AA50-922C7390D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2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Моисеенко\ДЛЯ ПРЕЗЕНТАЦИЙ\ДЛЯ ПРЕЗЕНТАЦ\two-flowers-wallpapers_13407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1764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Летняя кампания - 2016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96752"/>
            <a:ext cx="849694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Организация отдыха,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оздоровления и занятости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детей и подростков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Одинцовского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муниципального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района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00166" y="609502"/>
            <a:ext cx="62401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36510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\\M119-22-64-101\Clibord\ИВАНЧЕНКО\лагерь\IMG_2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0"/>
            <a:ext cx="2592288" cy="2492896"/>
          </a:xfrm>
          <a:prstGeom prst="rect">
            <a:avLst/>
          </a:prstGeom>
          <a:noFill/>
        </p:spPr>
      </p:pic>
      <p:pic>
        <p:nvPicPr>
          <p:cNvPr id="1027" name="Picture 3" descr="\\M119-22-64-101\Clibord\ИВАНЧЕНКО\лагерь\IMG_2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6632"/>
            <a:ext cx="3024336" cy="5376598"/>
          </a:xfrm>
          <a:prstGeom prst="rect">
            <a:avLst/>
          </a:prstGeom>
          <a:noFill/>
        </p:spPr>
      </p:pic>
      <p:pic>
        <p:nvPicPr>
          <p:cNvPr id="1028" name="Picture 4" descr="\\M119-22-64-101\Clibord\ИВАНЧЕНКО\лагерь\IMG_25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427730"/>
            <a:ext cx="3240360" cy="2430270"/>
          </a:xfrm>
          <a:prstGeom prst="rect">
            <a:avLst/>
          </a:prstGeom>
          <a:noFill/>
        </p:spPr>
      </p:pic>
      <p:pic>
        <p:nvPicPr>
          <p:cNvPr id="1029" name="Picture 5" descr="\\M119-22-64-101\Clibord\ИВАНЧЕНКО\лагерь\IMG_25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204864"/>
            <a:ext cx="3168351" cy="23762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63888" y="188640"/>
            <a:ext cx="33843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Подмосковье: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 smtClean="0"/>
              <a:t>«</a:t>
            </a:r>
            <a:r>
              <a:rPr lang="ru-RU" sz="1700" dirty="0" err="1" smtClean="0"/>
              <a:t>Наукоград</a:t>
            </a:r>
            <a:r>
              <a:rPr lang="ru-RU" sz="17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 smtClean="0"/>
              <a:t>«Пламя»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 smtClean="0"/>
              <a:t>«28 героев Панфиловцев»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 smtClean="0"/>
              <a:t>«Ратники Отечества»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270892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   Крым: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«Морской»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479715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Анапа: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sz="1700" dirty="0" smtClean="0"/>
              <a:t>Премьера»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 smtClean="0"/>
              <a:t>«Полярные зори»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594928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Туапсе: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«Радуга»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00166" y="609502"/>
            <a:ext cx="62401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1331913" y="476250"/>
            <a:ext cx="67691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/>
          </a:p>
          <a:p>
            <a:endParaRPr lang="ru-RU" sz="3200" b="1" dirty="0"/>
          </a:p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8" name="Рисунок 7" descr="85erg-1-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5" y="81516"/>
            <a:ext cx="7320812" cy="54906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5736" y="594928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БЛАГОДАРЮ ЗА ВНИМАНИЕ!</a:t>
            </a:r>
            <a:endParaRPr lang="ru-RU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00166" y="3275390"/>
            <a:ext cx="685801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188" y="260350"/>
            <a:ext cx="8209283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3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Комиссия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по делам несовершеннолетних и защите их прав</a:t>
            </a:r>
          </a:p>
        </p:txBody>
      </p:sp>
      <p:pic>
        <p:nvPicPr>
          <p:cNvPr id="5" name="Рисунок 4" descr="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3512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1844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ЛЮБОВЬ, ЗАЩИТА И ЗАБОТА –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ДЕТЯМ ОДИНЦОВСКОГО РАЙОНА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50100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i="1" dirty="0" smtClean="0">
              <a:solidFill>
                <a:srgbClr val="A5002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284984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На начало летней оздоровительной кампании -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723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несовершеннолетних, с которыми проводится индивидуальная профилактическая работа,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из них –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469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подростков, совершивших правонарушения,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254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ребенка, проживающих в семьях, находящихся в социально опасном положении. 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3568" y="-1108659"/>
            <a:ext cx="7992888" cy="91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Формы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организации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отдыха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оздоровления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детей</a:t>
            </a:r>
            <a:endParaRPr lang="ru-RU" sz="2400" b="1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1. Организация отдыха, досуга и занятости несовершеннолетних:</a:t>
            </a:r>
          </a:p>
          <a:p>
            <a:pPr marL="719138"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содействие в трудоустройстве;</a:t>
            </a:r>
          </a:p>
          <a:p>
            <a:pPr marL="719138"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организация отдыха и оздоровления (летние лагеря);</a:t>
            </a:r>
          </a:p>
          <a:p>
            <a:pPr marL="719138"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проведение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досуговых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мероприятий (концертно-конкурсных программ, мероприятий к праздничным датам, спортивных соревнований, туристических походов);</a:t>
            </a:r>
          </a:p>
          <a:p>
            <a:pPr marL="719138"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организация работы на дворовых площадках по месту жительства.</a:t>
            </a:r>
          </a:p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2. Осуществление информационно-просветительских мер:</a:t>
            </a:r>
          </a:p>
          <a:p>
            <a:pPr marL="719138"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консультирование по различным вопросам;</a:t>
            </a:r>
          </a:p>
          <a:p>
            <a:pPr marL="719138"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информирование об альтернативных способах проведения досуга (о деятельности молодежных объединений, клубов по месту жительства, дворовых площадках);</a:t>
            </a:r>
          </a:p>
          <a:p>
            <a:pPr marL="719138"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проведение мероприятий, тематических акций, бесед, викторин, «круглых столов».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00166" y="3275390"/>
            <a:ext cx="685801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188" y="260350"/>
            <a:ext cx="8065267" cy="720378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3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Анализ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(труд и отдых – организованные формы)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84482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50100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i="1" dirty="0" smtClean="0">
              <a:solidFill>
                <a:srgbClr val="A5002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28498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755576" y="1052736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00166" y="3567779"/>
            <a:ext cx="68580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655676" y="512676"/>
            <a:ext cx="5832648" cy="583264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Группа 4"/>
          <p:cNvGrpSpPr/>
          <p:nvPr/>
        </p:nvGrpSpPr>
        <p:grpSpPr>
          <a:xfrm>
            <a:off x="4572000" y="908720"/>
            <a:ext cx="3791221" cy="829329"/>
            <a:chOff x="3486987" y="583834"/>
            <a:chExt cx="3791221" cy="82932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486987" y="583834"/>
              <a:ext cx="3791221" cy="82932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527472" y="624319"/>
              <a:ext cx="3710251" cy="748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 Black" pitchFamily="34" charset="0"/>
                </a:rPr>
                <a:t>Оздоровительные лагеря в Крыму, Краснодарском крае, в Московской области</a:t>
              </a:r>
              <a:endParaRPr lang="ru-RU" sz="1600" b="1" kern="1200" dirty="0">
                <a:latin typeface="Arial Black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72000" y="1916832"/>
            <a:ext cx="3791221" cy="829329"/>
            <a:chOff x="3486987" y="1516830"/>
            <a:chExt cx="3791221" cy="82932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486987" y="1516830"/>
              <a:ext cx="3791221" cy="82932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527472" y="1557315"/>
              <a:ext cx="3710251" cy="748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Arial Black" pitchFamily="34" charset="0"/>
                </a:rPr>
                <a:t>Палаточный лагерь «Ратники Отечества»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72000" y="2924944"/>
            <a:ext cx="3791221" cy="829329"/>
            <a:chOff x="3486987" y="2449826"/>
            <a:chExt cx="3791221" cy="82932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486987" y="2449826"/>
              <a:ext cx="3791221" cy="82932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527472" y="2490311"/>
              <a:ext cx="3710251" cy="748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 Black" pitchFamily="34" charset="0"/>
                </a:rPr>
                <a:t>Пришкольные лагеря</a:t>
              </a:r>
              <a:endParaRPr lang="ru-RU" sz="1600" b="1" kern="1200" dirty="0">
                <a:latin typeface="Arial Black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72000" y="4005064"/>
            <a:ext cx="3791221" cy="829329"/>
            <a:chOff x="3486987" y="3382821"/>
            <a:chExt cx="3791221" cy="82932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486987" y="3382821"/>
              <a:ext cx="3791221" cy="82932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527472" y="3423306"/>
              <a:ext cx="3710251" cy="748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 Black" pitchFamily="34" charset="0"/>
                </a:rPr>
                <a:t>Трудоустройство </a:t>
              </a:r>
              <a:endParaRPr lang="ru-RU" sz="1600" b="1" kern="1200" dirty="0">
                <a:latin typeface="Arial Black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72000" y="5157192"/>
            <a:ext cx="3791221" cy="829329"/>
            <a:chOff x="3486987" y="4315817"/>
            <a:chExt cx="3791221" cy="82932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486987" y="4315817"/>
              <a:ext cx="3791221" cy="82932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527472" y="4356302"/>
              <a:ext cx="3710251" cy="748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err="1" smtClean="0">
                  <a:latin typeface="Arial Black" pitchFamily="34" charset="0"/>
                </a:rPr>
                <a:t>Малозатратные</a:t>
              </a:r>
              <a:r>
                <a:rPr lang="ru-RU" sz="1600" b="1" kern="1200" dirty="0" smtClean="0">
                  <a:latin typeface="Arial Black" pitchFamily="34" charset="0"/>
                </a:rPr>
                <a:t> формы занятости</a:t>
              </a:r>
              <a:endParaRPr lang="ru-RU" sz="1600" b="1" kern="1200" dirty="0">
                <a:latin typeface="Arial Black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83568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Инфраструктура труда и отдыха 2016 года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00166" y="117060"/>
            <a:ext cx="624018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Малозатратные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формы занятости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13437366_292658151069021_103031393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636912"/>
            <a:ext cx="5084043" cy="3809643"/>
          </a:xfrm>
          <a:prstGeom prst="rect">
            <a:avLst/>
          </a:prstGeom>
        </p:spPr>
      </p:pic>
      <p:pic>
        <p:nvPicPr>
          <p:cNvPr id="5" name="Рисунок 4" descr="банер-728х90-150точе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196752"/>
            <a:ext cx="8099129" cy="1001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7" y="3356992"/>
            <a:ext cx="201622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Всего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40 детей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00166" y="609502"/>
            <a:ext cx="62401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260648"/>
          <a:ext cx="7200800" cy="6169152"/>
        </p:xfrm>
        <a:graphic>
          <a:graphicData uri="http://schemas.openxmlformats.org/drawingml/2006/table">
            <a:tbl>
              <a:tblPr/>
              <a:tblGrid>
                <a:gridCol w="919251"/>
                <a:gridCol w="5132485"/>
                <a:gridCol w="1149064"/>
              </a:tblGrid>
              <a:tr h="54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Месяц</a:t>
                      </a:r>
                    </a:p>
                  </a:txBody>
                  <a:tcPr marL="34722" marR="3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Мероприятие</a:t>
                      </a:r>
                    </a:p>
                  </a:txBody>
                  <a:tcPr marL="34722" marR="3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Кол-во чел.</a:t>
                      </a:r>
                    </a:p>
                  </a:txBody>
                  <a:tcPr marL="34722" marR="3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Июнь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Детский праздник к Международному Дню защиты детей: «Все лучшее – детям»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Пушкинский праздник в Захарово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Турнир по 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стритболу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посвященный Дню России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«Твоя Гонка»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Турнир посвященный Дню независимости России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Июль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Молодежная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программа,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посвященная Всероссийскому Дню молодежи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«Веселое лето» в Доме молодежи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«Песенная карусель»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Ежегодный турнир по силовому экстриму: «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Аксиньинский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богатырь»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Товарищеский матч по футболу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Вечер отдыха: «Танцплощадка»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Август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«Фитнес под открытым небом»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«Кино под открытым небом»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Концертная программа, посвященная Дню государственного флага России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4722" marR="3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188640"/>
            <a:ext cx="2160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Всего</a:t>
            </a:r>
          </a:p>
          <a:p>
            <a:endParaRPr lang="ru-RU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241 ребенок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00166" y="609502"/>
            <a:ext cx="62401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6" descr="C:\Users\a_solovjova\AppData\Local\Microsoft\Windows\Temporary Internet Files\Content.IE5\WF32748L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92150"/>
            <a:ext cx="74882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1331913" y="476250"/>
            <a:ext cx="67691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/>
          </a:p>
          <a:p>
            <a:endParaRPr lang="ru-RU" sz="3200" b="1" dirty="0"/>
          </a:p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326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Семейный клуб «Преодоление»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42088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Летом 2016 – 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проведено 6 массовых мероприятий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00166" y="609502"/>
            <a:ext cx="62401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32657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ШКОЛА РЕАБИЛИТАЦИИ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ДЛЯ ПОДРОСТКОВ</a:t>
            </a:r>
          </a:p>
        </p:txBody>
      </p:sp>
      <p:pic>
        <p:nvPicPr>
          <p:cNvPr id="7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3382962" cy="2225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8" name="Прямоугольник 7"/>
          <p:cNvSpPr/>
          <p:nvPr/>
        </p:nvSpPr>
        <p:spPr>
          <a:xfrm>
            <a:off x="2627784" y="4365104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Летом 2016 – </a:t>
            </a:r>
          </a:p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77 подростков приняли участие в мероприятиях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1105</TotalTime>
  <Words>397</Words>
  <Application>Microsoft Office PowerPoint</Application>
  <PresentationFormat>Экран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 Plot</dc:creator>
  <cp:lastModifiedBy>e_ivanchenko</cp:lastModifiedBy>
  <cp:revision>118</cp:revision>
  <dcterms:modified xsi:type="dcterms:W3CDTF">2016-08-19T08:19:58Z</dcterms:modified>
</cp:coreProperties>
</file>