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21" r:id="rId3"/>
    <p:sldId id="320" r:id="rId4"/>
    <p:sldId id="319" r:id="rId5"/>
    <p:sldId id="322" r:id="rId6"/>
    <p:sldId id="303" r:id="rId7"/>
    <p:sldId id="309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167" autoAdjust="0"/>
  </p:normalViewPr>
  <p:slideViewPr>
    <p:cSldViewPr>
      <p:cViewPr varScale="1">
        <p:scale>
          <a:sx n="66" d="100"/>
          <a:sy n="66" d="100"/>
        </p:scale>
        <p:origin x="-192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04911538835424E-2"/>
          <c:y val="3.0831228624714858E-2"/>
          <c:w val="0.73327038981238457"/>
          <c:h val="0.6178903804560488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ПДН</c:v>
                </c:pt>
                <c:pt idx="1">
                  <c:v>Опека</c:v>
                </c:pt>
                <c:pt idx="2">
                  <c:v>Соцзащита</c:v>
                </c:pt>
                <c:pt idx="3">
                  <c:v>Здравоохранение</c:v>
                </c:pt>
                <c:pt idx="4">
                  <c:v>Образование</c:v>
                </c:pt>
                <c:pt idx="5">
                  <c:v>Граждане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53</c:v>
                </c:pt>
                <c:pt idx="1">
                  <c:v>19</c:v>
                </c:pt>
                <c:pt idx="2">
                  <c:v>35</c:v>
                </c:pt>
                <c:pt idx="3">
                  <c:v>4</c:v>
                </c:pt>
                <c:pt idx="4">
                  <c:v>24</c:v>
                </c:pt>
                <c:pt idx="5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ПДН</c:v>
                </c:pt>
                <c:pt idx="1">
                  <c:v>Опека</c:v>
                </c:pt>
                <c:pt idx="2">
                  <c:v>Соцзащита</c:v>
                </c:pt>
                <c:pt idx="3">
                  <c:v>Здравоохранение</c:v>
                </c:pt>
                <c:pt idx="4">
                  <c:v>Образование</c:v>
                </c:pt>
                <c:pt idx="5">
                  <c:v>Граждане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56</c:v>
                </c:pt>
                <c:pt idx="1">
                  <c:v>10</c:v>
                </c:pt>
                <c:pt idx="2">
                  <c:v>48</c:v>
                </c:pt>
                <c:pt idx="3">
                  <c:v>5</c:v>
                </c:pt>
                <c:pt idx="4">
                  <c:v>21</c:v>
                </c:pt>
                <c:pt idx="5">
                  <c:v>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ПДН</c:v>
                </c:pt>
                <c:pt idx="1">
                  <c:v>Опека</c:v>
                </c:pt>
                <c:pt idx="2">
                  <c:v>Соцзащита</c:v>
                </c:pt>
                <c:pt idx="3">
                  <c:v>Здравоохранение</c:v>
                </c:pt>
                <c:pt idx="4">
                  <c:v>Образование</c:v>
                </c:pt>
                <c:pt idx="5">
                  <c:v>Граждане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48</c:v>
                </c:pt>
                <c:pt idx="1">
                  <c:v>22</c:v>
                </c:pt>
                <c:pt idx="2">
                  <c:v>30</c:v>
                </c:pt>
                <c:pt idx="3">
                  <c:v>8</c:v>
                </c:pt>
                <c:pt idx="4">
                  <c:v>28</c:v>
                </c:pt>
                <c:pt idx="5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150464"/>
        <c:axId val="35168640"/>
        <c:axId val="75107392"/>
      </c:bar3DChart>
      <c:catAx>
        <c:axId val="35150464"/>
        <c:scaling>
          <c:orientation val="minMax"/>
        </c:scaling>
        <c:delete val="0"/>
        <c:axPos val="b"/>
        <c:majorTickMark val="out"/>
        <c:minorTickMark val="none"/>
        <c:tickLblPos val="nextTo"/>
        <c:crossAx val="35168640"/>
        <c:crosses val="autoZero"/>
        <c:auto val="1"/>
        <c:lblAlgn val="ctr"/>
        <c:lblOffset val="100"/>
        <c:noMultiLvlLbl val="0"/>
      </c:catAx>
      <c:valAx>
        <c:axId val="35168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150464"/>
        <c:crosses val="autoZero"/>
        <c:crossBetween val="between"/>
      </c:valAx>
      <c:serAx>
        <c:axId val="75107392"/>
        <c:scaling>
          <c:orientation val="minMax"/>
        </c:scaling>
        <c:delete val="0"/>
        <c:axPos val="b"/>
        <c:majorTickMark val="out"/>
        <c:minorTickMark val="none"/>
        <c:tickLblPos val="nextTo"/>
        <c:crossAx val="35168640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Неблагополучные семьи-индивидуально профилактическая работа субъектов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452</c:v>
                </c:pt>
                <c:pt idx="1">
                  <c:v>462</c:v>
                </c:pt>
                <c:pt idx="2">
                  <c:v>378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Семьи в социально опасном положении-комплексная профилактическая работа субъектов профилактики -КДН и ЗП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175</c:v>
                </c:pt>
                <c:pt idx="1">
                  <c:v>186</c:v>
                </c:pt>
                <c:pt idx="2">
                  <c:v>169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171584"/>
        <c:axId val="21173376"/>
        <c:axId val="0"/>
      </c:bar3DChart>
      <c:catAx>
        <c:axId val="2117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10" baseline="0"/>
            </a:pPr>
            <a:endParaRPr lang="ru-RU"/>
          </a:p>
        </c:txPr>
        <c:crossAx val="21173376"/>
        <c:crosses val="autoZero"/>
        <c:auto val="1"/>
        <c:lblAlgn val="ctr"/>
        <c:lblOffset val="100"/>
        <c:noMultiLvlLbl val="0"/>
      </c:catAx>
      <c:valAx>
        <c:axId val="21173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71584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Трудоустройство</c:v>
                </c:pt>
                <c:pt idx="1">
                  <c:v>Психологическаяпомощь</c:v>
                </c:pt>
                <c:pt idx="2">
                  <c:v>Социальные услуги</c:v>
                </c:pt>
                <c:pt idx="3">
                  <c:v>Медицинские услуги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76</c:v>
                </c:pt>
                <c:pt idx="2">
                  <c:v>103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Трудоустройство</c:v>
                </c:pt>
                <c:pt idx="1">
                  <c:v>Психологическаяпомощь</c:v>
                </c:pt>
                <c:pt idx="2">
                  <c:v>Социальные услуги</c:v>
                </c:pt>
                <c:pt idx="3">
                  <c:v>Медицинские услуги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</c:v>
                </c:pt>
                <c:pt idx="1">
                  <c:v>86</c:v>
                </c:pt>
                <c:pt idx="2">
                  <c:v>113</c:v>
                </c:pt>
                <c:pt idx="3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Трудоустройство</c:v>
                </c:pt>
                <c:pt idx="1">
                  <c:v>Психологическаяпомощь</c:v>
                </c:pt>
                <c:pt idx="2">
                  <c:v>Социальные услуги</c:v>
                </c:pt>
                <c:pt idx="3">
                  <c:v>Медицинские услуги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</c:v>
                </c:pt>
                <c:pt idx="1">
                  <c:v>87</c:v>
                </c:pt>
                <c:pt idx="2">
                  <c:v>124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172416"/>
        <c:axId val="22173952"/>
        <c:axId val="21814784"/>
      </c:bar3DChart>
      <c:catAx>
        <c:axId val="22172416"/>
        <c:scaling>
          <c:orientation val="minMax"/>
        </c:scaling>
        <c:delete val="0"/>
        <c:axPos val="b"/>
        <c:majorTickMark val="out"/>
        <c:minorTickMark val="none"/>
        <c:tickLblPos val="nextTo"/>
        <c:crossAx val="22173952"/>
        <c:crosses val="autoZero"/>
        <c:auto val="1"/>
        <c:lblAlgn val="ctr"/>
        <c:lblOffset val="100"/>
        <c:noMultiLvlLbl val="0"/>
      </c:catAx>
      <c:valAx>
        <c:axId val="22173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172416"/>
        <c:crosses val="autoZero"/>
        <c:crossBetween val="between"/>
      </c:valAx>
      <c:serAx>
        <c:axId val="21814784"/>
        <c:scaling>
          <c:orientation val="minMax"/>
        </c:scaling>
        <c:delete val="0"/>
        <c:axPos val="b"/>
        <c:majorTickMark val="out"/>
        <c:minorTickMark val="none"/>
        <c:tickLblPos val="nextTo"/>
        <c:crossAx val="22173952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2561CAA-7281-45C5-AA8D-587F420DBF39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CDF560-5045-4ECA-A868-613BDABFD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26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8CF07F-F275-446F-ABFC-6DF67DD34D7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CDF560-5045-4ECA-A868-613BDABFD03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E954A3-E3FA-46BB-AE04-DEA35DB79F0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BA041-B073-48A6-81A5-CBD75BD9E374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F90CF-BE27-481C-92F9-412F6775E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5EBED-A342-4B1A-B4AB-C7897273B823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F81-8EC7-4E04-A855-AE973FEC4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FF1ED-5FE0-4F93-850E-F52D7FCE4FC0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D3BCB-3890-457F-BBC2-ED1768D3C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31027-DE60-4635-9AFE-D8A66DF51993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97EC7-6B92-43DD-B865-E1F2751AC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EBCA9-032A-4A63-A150-BDC6D7E1C21C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8909C-E17B-4BE2-87D9-D41ED83C7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223D2-CFCB-4028-8F32-1B0D4494A91A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98451-EF92-4AB9-BD95-1451A21BDF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A2F86-A14F-43DC-B844-C963E4AF611B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B3934-F9E3-47D5-9AD6-99102372E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338B1-FEC5-4F3A-BEF3-8D05F7E82B18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E2FAF-ACAF-451D-BEA6-14AE356FF7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DCA53-C6C9-41A0-9101-A0D2D6D944A1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5BB74-02C6-401C-B960-E25A28456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4A20D-CE1E-4A2F-AAEC-4010344B20B6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2F03C-BACE-4DF2-92E7-40B16DA1C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A07F3-BCC3-4742-9995-D8BF7ABB83D3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2FDA7-418B-4DF0-8DB0-FF9DDDB8A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03D9B0-FDBA-4EEC-BDD1-0D6F9BE21753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325D16-E2E2-4C41-9CCD-8B3FEC960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8348662" cy="511175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  мерах по профилактике семейного неблагополучия и жестокого обращения с несовершеннолетними»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(из опыта работы КДН и ЗП Г.о.Подольск)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Поступление информации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(за 6 месяцев)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Организация работы с семьями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0" name="Диаграмма 49"/>
          <p:cNvGraphicFramePr/>
          <p:nvPr/>
        </p:nvGraphicFramePr>
        <p:xfrm>
          <a:off x="539552" y="1556792"/>
          <a:ext cx="813690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Профилактическая работа с семьями, находящимися в социально опасном положении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Направления работы по предотвращению жестокого обращения и преступлений против несовершеннолетних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Первичная профилактика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-работа с населением через СМИ, акции («Семья помогает семье». «Спешите делать добро»)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Вторичная профилактика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-работа с семьями и несовершеннолетними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 Город без жестокости»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 Программа по выявлению, профилактике и  коррекционной психологической работе явлений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Третичная профилактика-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 пострадавшим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(следователь –психолог- КДН и ЗП)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«Город без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жестокости </a:t>
            </a:r>
            <a: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детям»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933056"/>
            <a:ext cx="3590528" cy="26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13" descr="C:\Users\user\Pictures\IMG_0842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077072"/>
            <a:ext cx="338437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4" descr="p0000007[1]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483768" y="1052737"/>
            <a:ext cx="4536504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Психологическая работа в трудовом лагере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Центр социально-психологической помощи молодёжи  «Юность»)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C:\Users\User\Desktop\открытие ЛТО 201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3444" y="1600200"/>
            <a:ext cx="6037111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79388" y="2492375"/>
            <a:ext cx="8640762" cy="1503363"/>
          </a:xfrm>
        </p:spPr>
        <p:txBody>
          <a:bodyPr/>
          <a:lstStyle/>
          <a:p>
            <a:pPr eaLnBrk="1" hangingPunct="1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102</Words>
  <Application>Microsoft Office PowerPoint</Application>
  <PresentationFormat>Экран (4:3)</PresentationFormat>
  <Paragraphs>19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«О  мерах по профилактике семейного неблагополучия и жестокого обращения с несовершеннолетними» (из опыта работы КДН и ЗП Г.о.Подольск)       </vt:lpstr>
      <vt:lpstr>Поступление информации (за 6 месяцев)</vt:lpstr>
      <vt:lpstr>Организация работы с семьями</vt:lpstr>
      <vt:lpstr>Профилактическая работа с семьями, находящимися в социально опасном положении</vt:lpstr>
      <vt:lpstr>Направления работы по предотвращению жестокого обращения и преступлений против несовершеннолетних</vt:lpstr>
      <vt:lpstr>Программа «Город без жестокости к детям»</vt:lpstr>
      <vt:lpstr>Психологическая работа в трудовом лагере (Центр социально-психологической помощи молодёжи  «Юность»)</vt:lpstr>
      <vt:lpstr> Спасибо за внимание!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результатах работы КДН и ЗП при Главе г. Подольска по предотвращению преступлений и правонарушений несовершеннолетних на территории города в первом полугодии 2014 года».</dc:title>
  <dc:creator>user</dc:creator>
  <cp:lastModifiedBy>Ольга</cp:lastModifiedBy>
  <cp:revision>201</cp:revision>
  <dcterms:created xsi:type="dcterms:W3CDTF">2014-07-15T20:03:24Z</dcterms:created>
  <dcterms:modified xsi:type="dcterms:W3CDTF">2016-08-16T09:56:54Z</dcterms:modified>
</cp:coreProperties>
</file>