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948" r:id="rId2"/>
    <p:sldMasterId id="2147483960" r:id="rId3"/>
    <p:sldMasterId id="2147483972" r:id="rId4"/>
  </p:sldMasterIdLst>
  <p:notesMasterIdLst>
    <p:notesMasterId r:id="rId16"/>
  </p:notesMasterIdLst>
  <p:sldIdLst>
    <p:sldId id="256" r:id="rId5"/>
    <p:sldId id="322" r:id="rId6"/>
    <p:sldId id="316" r:id="rId7"/>
    <p:sldId id="321" r:id="rId8"/>
    <p:sldId id="318" r:id="rId9"/>
    <p:sldId id="317" r:id="rId10"/>
    <p:sldId id="267" r:id="rId11"/>
    <p:sldId id="320" r:id="rId12"/>
    <p:sldId id="279" r:id="rId13"/>
    <p:sldId id="281" r:id="rId14"/>
    <p:sldId id="31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4" autoAdjust="0"/>
    <p:restoredTop sz="86477" autoAdjust="0"/>
  </p:normalViewPr>
  <p:slideViewPr>
    <p:cSldViewPr>
      <p:cViewPr>
        <p:scale>
          <a:sx n="70" d="100"/>
          <a:sy n="70" d="100"/>
        </p:scale>
        <p:origin x="-95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800" u="sng"/>
            </a:pPr>
            <a:r>
              <a:rPr lang="ru-RU" sz="1800" u="sng" dirty="0" smtClean="0"/>
              <a:t>Выявлено</a:t>
            </a:r>
            <a:r>
              <a:rPr lang="ru-RU" sz="1800" u="sng" baseline="0" dirty="0" smtClean="0"/>
              <a:t> несовершеннолетних на территории обслуживания Московской области</a:t>
            </a:r>
            <a:endParaRPr lang="ru-RU" sz="1800" u="sng" dirty="0"/>
          </a:p>
        </c:rich>
      </c:tx>
      <c:layout/>
      <c:overlay val="0"/>
      <c:spPr>
        <a:noFill/>
        <a:effectLst>
          <a:glow rad="1155700">
            <a:schemeClr val="accent1">
              <a:alpha val="40000"/>
            </a:schemeClr>
          </a:glow>
        </a:effectLst>
        <a:scene3d>
          <a:camera prst="orthographicFront"/>
          <a:lightRig rig="threePt" dir="t"/>
        </a:scene3d>
        <a:sp3d/>
      </c:spPr>
    </c:title>
    <c:autoTitleDeleted val="0"/>
    <c:view3D>
      <c:rotX val="0"/>
      <c:hPercent val="50"/>
      <c:rotY val="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778462022556541"/>
          <c:w val="1"/>
          <c:h val="0.6069102012348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всего доставленно</c:v>
                </c:pt>
              </c:strCache>
            </c:strRef>
          </c:tx>
          <c:spPr>
            <a:ln>
              <a:solidFill>
                <a:schemeClr val="accent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1600" prst="riblet"/>
              <a:bevelB w="139700" prst="cross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ln w="22225">
                <a:solidFill>
                  <a:schemeClr val="accent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1600" prst="riblet"/>
                <a:bevelB w="139700" prst="cross"/>
                <a:contourClr>
                  <a:srgbClr val="000000"/>
                </a:contourClr>
              </a:sp3d>
            </c:spPr>
          </c:dPt>
          <c:dLbls>
            <c:txPr>
              <a:bodyPr rot="0" vert="horz" anchor="b" anchorCtr="1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Люберцы</c:v>
                </c:pt>
                <c:pt idx="1">
                  <c:v>Воскресенск</c:v>
                </c:pt>
                <c:pt idx="2">
                  <c:v>Куровская</c:v>
                </c:pt>
                <c:pt idx="3">
                  <c:v>Подольск</c:v>
                </c:pt>
                <c:pt idx="4">
                  <c:v>Серпухов</c:v>
                </c:pt>
                <c:pt idx="5">
                  <c:v>Орехово-Зуево</c:v>
                </c:pt>
                <c:pt idx="6">
                  <c:v>Лобня</c:v>
                </c:pt>
                <c:pt idx="7">
                  <c:v>Дмитров</c:v>
                </c:pt>
                <c:pt idx="8">
                  <c:v>Н-Иерусалим</c:v>
                </c:pt>
                <c:pt idx="9">
                  <c:v>Нара</c:v>
                </c:pt>
                <c:pt idx="10">
                  <c:v>Кашира</c:v>
                </c:pt>
                <c:pt idx="11">
                  <c:v>Голицыно</c:v>
                </c:pt>
                <c:pt idx="12">
                  <c:v>Можайск</c:v>
                </c:pt>
                <c:pt idx="13">
                  <c:v>Ховрино</c:v>
                </c:pt>
                <c:pt idx="14">
                  <c:v>Мытищи</c:v>
                </c:pt>
                <c:pt idx="15">
                  <c:v>С-Посад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35</c:v>
                </c:pt>
                <c:pt idx="1">
                  <c:v>62</c:v>
                </c:pt>
                <c:pt idx="2">
                  <c:v>50</c:v>
                </c:pt>
                <c:pt idx="3">
                  <c:v>34</c:v>
                </c:pt>
                <c:pt idx="4">
                  <c:v>44</c:v>
                </c:pt>
                <c:pt idx="5">
                  <c:v>139</c:v>
                </c:pt>
                <c:pt idx="6">
                  <c:v>40</c:v>
                </c:pt>
                <c:pt idx="7">
                  <c:v>29</c:v>
                </c:pt>
                <c:pt idx="8">
                  <c:v>57</c:v>
                </c:pt>
                <c:pt idx="9">
                  <c:v>11</c:v>
                </c:pt>
                <c:pt idx="10">
                  <c:v>24</c:v>
                </c:pt>
                <c:pt idx="11">
                  <c:v>90</c:v>
                </c:pt>
                <c:pt idx="12">
                  <c:v>48</c:v>
                </c:pt>
                <c:pt idx="13">
                  <c:v>38</c:v>
                </c:pt>
                <c:pt idx="14">
                  <c:v>86</c:v>
                </c:pt>
                <c:pt idx="15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жители Московской области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Люберцы</c:v>
                </c:pt>
                <c:pt idx="1">
                  <c:v>Воскресенск</c:v>
                </c:pt>
                <c:pt idx="2">
                  <c:v>Куровская</c:v>
                </c:pt>
                <c:pt idx="3">
                  <c:v>Подольск</c:v>
                </c:pt>
                <c:pt idx="4">
                  <c:v>Серпухов</c:v>
                </c:pt>
                <c:pt idx="5">
                  <c:v>Орехово-Зуево</c:v>
                </c:pt>
                <c:pt idx="6">
                  <c:v>Лобня</c:v>
                </c:pt>
                <c:pt idx="7">
                  <c:v>Дмитров</c:v>
                </c:pt>
                <c:pt idx="8">
                  <c:v>Н-Иерусалим</c:v>
                </c:pt>
                <c:pt idx="9">
                  <c:v>Нара</c:v>
                </c:pt>
                <c:pt idx="10">
                  <c:v>Кашира</c:v>
                </c:pt>
                <c:pt idx="11">
                  <c:v>Голицыно</c:v>
                </c:pt>
                <c:pt idx="12">
                  <c:v>Можайск</c:v>
                </c:pt>
                <c:pt idx="13">
                  <c:v>Ховрино</c:v>
                </c:pt>
                <c:pt idx="14">
                  <c:v>Мытищи</c:v>
                </c:pt>
                <c:pt idx="15">
                  <c:v>С-Посад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33</c:v>
                </c:pt>
                <c:pt idx="1">
                  <c:v>60</c:v>
                </c:pt>
                <c:pt idx="2">
                  <c:v>50</c:v>
                </c:pt>
                <c:pt idx="3">
                  <c:v>22</c:v>
                </c:pt>
                <c:pt idx="4">
                  <c:v>41</c:v>
                </c:pt>
                <c:pt idx="5">
                  <c:v>99</c:v>
                </c:pt>
                <c:pt idx="6">
                  <c:v>26</c:v>
                </c:pt>
                <c:pt idx="7">
                  <c:v>27</c:v>
                </c:pt>
                <c:pt idx="8">
                  <c:v>54</c:v>
                </c:pt>
                <c:pt idx="9">
                  <c:v>4</c:v>
                </c:pt>
                <c:pt idx="10">
                  <c:v>23</c:v>
                </c:pt>
                <c:pt idx="11">
                  <c:v>86</c:v>
                </c:pt>
                <c:pt idx="12">
                  <c:v>36</c:v>
                </c:pt>
                <c:pt idx="13">
                  <c:v>16</c:v>
                </c:pt>
                <c:pt idx="14">
                  <c:v>78</c:v>
                </c:pt>
                <c:pt idx="15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gapDepth val="60"/>
        <c:shape val="box"/>
        <c:axId val="5614592"/>
        <c:axId val="5616384"/>
        <c:axId val="0"/>
      </c:bar3DChart>
      <c:catAx>
        <c:axId val="561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5616384"/>
        <c:crosses val="autoZero"/>
        <c:auto val="1"/>
        <c:lblAlgn val="ctr"/>
        <c:lblOffset val="300"/>
        <c:tickLblSkip val="1"/>
        <c:tickMarkSkip val="5"/>
        <c:noMultiLvlLbl val="0"/>
      </c:catAx>
      <c:valAx>
        <c:axId val="561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14592"/>
        <c:crossesAt val="8"/>
        <c:crossBetween val="between"/>
      </c:valAx>
      <c:spPr>
        <a:noFill/>
        <a:ln w="25410">
          <a:noFill/>
        </a:ln>
      </c:spPr>
    </c:plotArea>
    <c:legend>
      <c:legendPos val="t"/>
      <c:layout>
        <c:manualLayout>
          <c:xMode val="edge"/>
          <c:yMode val="edge"/>
          <c:x val="0.22235917749036621"/>
          <c:y val="9.8898621519217578E-2"/>
          <c:w val="0.55528164501926758"/>
          <c:h val="2.3135825980365933E-2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7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ru-RU" u="sng"/>
              <a:t>Сравнительный анализ по фактам смертельного травматизма</a:t>
            </a:r>
          </a:p>
        </c:rich>
      </c:tx>
      <c:layout>
        <c:manualLayout>
          <c:xMode val="edge"/>
          <c:yMode val="edge"/>
          <c:x val="0.16216216216216217"/>
          <c:y val="2.0588235294117647E-2"/>
        </c:manualLayout>
      </c:layout>
      <c:overlay val="0"/>
    </c:title>
    <c:autoTitleDeleted val="0"/>
    <c:view3D>
      <c:rotX val="15"/>
      <c:hPercent val="9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0"/>
        <c:shape val="box"/>
        <c:axId val="100485760"/>
        <c:axId val="100487552"/>
        <c:axId val="0"/>
      </c:bar3DChart>
      <c:catAx>
        <c:axId val="1004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0048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48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485760"/>
        <c:crosses val="autoZero"/>
        <c:crossBetween val="between"/>
      </c:valAx>
      <c:spPr>
        <a:noFill/>
        <a:ln w="25700">
          <a:noFill/>
        </a:ln>
      </c:spPr>
    </c:plotArea>
    <c:legend>
      <c:legendPos val="t"/>
      <c:layout>
        <c:manualLayout>
          <c:xMode val="edge"/>
          <c:yMode val="edge"/>
          <c:x val="2.8132737461871317E-2"/>
          <c:y val="0.11509435960274418"/>
          <c:w val="0.92117063204937233"/>
          <c:h val="8.5309703722193223E-2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/>
    </a:solidFill>
  </c:spPr>
  <c:txPr>
    <a:bodyPr/>
    <a:lstStyle/>
    <a:p>
      <a:pPr>
        <a:defRPr sz="182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6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29210716606714E-2"/>
          <c:y val="0.10523775342255755"/>
          <c:w val="0.38665149518082215"/>
          <c:h val="0.70007240274571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всего - 30</c:v>
                </c:pt>
                <c:pt idx="1">
                  <c:v>переход ж.д. путей в неустановленном месте -8</c:v>
                </c:pt>
                <c:pt idx="2">
                  <c:v>переход в установленных местах (в наушниках) - 1</c:v>
                </c:pt>
                <c:pt idx="3">
                  <c:v>зацеперы -9</c:v>
                </c:pt>
                <c:pt idx="4">
                  <c:v>руферы -5</c:v>
                </c:pt>
                <c:pt idx="5">
                  <c:v>суицид - 1</c:v>
                </c:pt>
                <c:pt idx="6">
                  <c:v>вина родителей - 3</c:v>
                </c:pt>
                <c:pt idx="7">
                  <c:v>вина РЖД - 3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8</c:v>
                </c:pt>
                <c:pt idx="2">
                  <c:v>1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всего - 30</c:v>
                </c:pt>
                <c:pt idx="1">
                  <c:v>переход ж.д. путей в неустановленном месте -8</c:v>
                </c:pt>
                <c:pt idx="2">
                  <c:v>переход в установленных местах (в наушниках) - 1</c:v>
                </c:pt>
                <c:pt idx="3">
                  <c:v>зацеперы -9</c:v>
                </c:pt>
                <c:pt idx="4">
                  <c:v>руферы -5</c:v>
                </c:pt>
                <c:pt idx="5">
                  <c:v>суицид - 1</c:v>
                </c:pt>
                <c:pt idx="6">
                  <c:v>вина родителей - 3</c:v>
                </c:pt>
                <c:pt idx="7">
                  <c:v>вина РЖД - 3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69113097362953"/>
          <c:y val="1.4609817563725289E-2"/>
          <c:w val="0.42798097957913434"/>
          <c:h val="0.8545624605746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C59FC-AEC2-4927-8F6D-DCA0F3333A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3F360-BB5F-4F50-8ED4-9B1154DBE19A}" type="pres">
      <dgm:prSet presAssocID="{BD1C59FC-AEC2-4927-8F6D-DCA0F3333A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F8527-65B1-44C2-8D8B-1EFFCB72E370}" type="presOf" srcId="{BD1C59FC-AEC2-4927-8F6D-DCA0F3333A4A}" destId="{4A73F360-BB5F-4F50-8ED4-9B1154DBE19A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C59FC-AEC2-4927-8F6D-DCA0F3333A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FE556-E371-4ADF-9079-AEF33633EDA7}">
      <dgm:prSet phldrT="[Текст]" custT="1"/>
      <dgm:spPr/>
      <dgm:t>
        <a:bodyPr/>
        <a:lstStyle/>
        <a:p>
          <a:pPr algn="ctr"/>
          <a:r>
            <a:rPr lang="ru-RU" sz="1800" dirty="0" smtClean="0"/>
            <a:t>На данный момент находится в производстве 11 уголовных дел, в отношении 15 несовершеннолетних                        жителей Московской области</a:t>
          </a:r>
          <a:endParaRPr lang="ru-RU" sz="1800" dirty="0"/>
        </a:p>
      </dgm:t>
    </dgm:pt>
    <dgm:pt modelId="{38261A44-A59A-4640-98CE-4A0A9386D247}" type="parTrans" cxnId="{C22E70BA-3726-4BB2-B469-194BF43D5EC2}">
      <dgm:prSet/>
      <dgm:spPr/>
      <dgm:t>
        <a:bodyPr/>
        <a:lstStyle/>
        <a:p>
          <a:endParaRPr lang="ru-RU"/>
        </a:p>
      </dgm:t>
    </dgm:pt>
    <dgm:pt modelId="{20CE8EE0-8C28-4C1F-96EE-AFB4D16195A8}" type="sibTrans" cxnId="{C22E70BA-3726-4BB2-B469-194BF43D5EC2}">
      <dgm:prSet/>
      <dgm:spPr/>
      <dgm:t>
        <a:bodyPr/>
        <a:lstStyle/>
        <a:p>
          <a:endParaRPr lang="ru-RU"/>
        </a:p>
      </dgm:t>
    </dgm:pt>
    <dgm:pt modelId="{5C33E5B9-A8BA-4A3B-AD6E-7B65201645DD}">
      <dgm:prSet phldrT="[Текст]" custT="1"/>
      <dgm:spPr/>
      <dgm:t>
        <a:bodyPr/>
        <a:lstStyle/>
        <a:p>
          <a:r>
            <a:rPr lang="ru-RU" sz="2800" dirty="0" smtClean="0"/>
            <a:t>2</a:t>
          </a:r>
          <a:endParaRPr lang="ru-RU" sz="2800" dirty="0"/>
        </a:p>
      </dgm:t>
    </dgm:pt>
    <dgm:pt modelId="{58076F07-5A24-4FED-B7B7-F1E326477D73}" type="parTrans" cxnId="{67D82FF8-93D6-4F2E-A47D-2680431CB387}">
      <dgm:prSet/>
      <dgm:spPr/>
      <dgm:t>
        <a:bodyPr/>
        <a:lstStyle/>
        <a:p>
          <a:endParaRPr lang="ru-RU"/>
        </a:p>
      </dgm:t>
    </dgm:pt>
    <dgm:pt modelId="{A73E39BD-53D2-4C42-9625-69F731440D73}" type="sibTrans" cxnId="{67D82FF8-93D6-4F2E-A47D-2680431CB387}">
      <dgm:prSet/>
      <dgm:spPr/>
      <dgm:t>
        <a:bodyPr/>
        <a:lstStyle/>
        <a:p>
          <a:endParaRPr lang="ru-RU"/>
        </a:p>
      </dgm:t>
    </dgm:pt>
    <dgm:pt modelId="{79F1BF02-398A-4864-99A3-0450CD8E9AA8}">
      <dgm:prSet phldrT="[Текст]" custT="1"/>
      <dgm:spPr/>
      <dgm:t>
        <a:bodyPr/>
        <a:lstStyle/>
        <a:p>
          <a:r>
            <a:rPr lang="ru-RU" sz="1600" dirty="0" smtClean="0"/>
            <a:t>Ст. 111 УК РФ -1</a:t>
          </a:r>
          <a:endParaRPr lang="ru-RU" sz="1600" dirty="0"/>
        </a:p>
      </dgm:t>
    </dgm:pt>
    <dgm:pt modelId="{C9F6074C-6F59-4A50-8092-088FCD91143A}" type="parTrans" cxnId="{F05A3AA2-646B-4609-A481-AC17CE4F2FE8}">
      <dgm:prSet/>
      <dgm:spPr/>
      <dgm:t>
        <a:bodyPr/>
        <a:lstStyle/>
        <a:p>
          <a:endParaRPr lang="ru-RU"/>
        </a:p>
      </dgm:t>
    </dgm:pt>
    <dgm:pt modelId="{E7AF9686-771D-4FE1-8EF3-35EC7F336A7B}" type="sibTrans" cxnId="{F05A3AA2-646B-4609-A481-AC17CE4F2FE8}">
      <dgm:prSet/>
      <dgm:spPr/>
      <dgm:t>
        <a:bodyPr/>
        <a:lstStyle/>
        <a:p>
          <a:endParaRPr lang="ru-RU"/>
        </a:p>
      </dgm:t>
    </dgm:pt>
    <dgm:pt modelId="{71F2AE8B-8AFD-4CC3-851C-CE4C4EC39AF3}">
      <dgm:prSet phldrT="[Текст]" custT="1"/>
      <dgm:spPr/>
      <dgm:t>
        <a:bodyPr/>
        <a:lstStyle/>
        <a:p>
          <a:pPr algn="l"/>
          <a:endParaRPr lang="ru-RU" sz="1800" dirty="0"/>
        </a:p>
      </dgm:t>
    </dgm:pt>
    <dgm:pt modelId="{88EDF0DF-AEE1-4A23-9E39-549665EE4888}" type="parTrans" cxnId="{13764AC6-7F1E-41B3-8EAE-832EEE4D5A4A}">
      <dgm:prSet/>
      <dgm:spPr/>
      <dgm:t>
        <a:bodyPr/>
        <a:lstStyle/>
        <a:p>
          <a:endParaRPr lang="ru-RU"/>
        </a:p>
      </dgm:t>
    </dgm:pt>
    <dgm:pt modelId="{28E5DFBD-011D-44FA-B44B-297CDAD3E84C}" type="sibTrans" cxnId="{13764AC6-7F1E-41B3-8EAE-832EEE4D5A4A}">
      <dgm:prSet/>
      <dgm:spPr/>
      <dgm:t>
        <a:bodyPr/>
        <a:lstStyle/>
        <a:p>
          <a:endParaRPr lang="ru-RU"/>
        </a:p>
      </dgm:t>
    </dgm:pt>
    <dgm:pt modelId="{E97D309D-0E1D-47E3-A282-0C512C24CC35}">
      <dgm:prSet custT="1"/>
      <dgm:spPr/>
      <dgm:t>
        <a:bodyPr/>
        <a:lstStyle/>
        <a:p>
          <a:r>
            <a:rPr lang="ru-RU" sz="1600" dirty="0" smtClean="0"/>
            <a:t>Ст. 161 УК РФ -1</a:t>
          </a:r>
          <a:endParaRPr lang="ru-RU" sz="1600" dirty="0"/>
        </a:p>
      </dgm:t>
    </dgm:pt>
    <dgm:pt modelId="{76AFA888-A2B0-4E04-8844-031F380F328E}" type="parTrans" cxnId="{25A19B8D-DB1B-4E1E-A333-B76EFAC25CD2}">
      <dgm:prSet/>
      <dgm:spPr/>
      <dgm:t>
        <a:bodyPr/>
        <a:lstStyle/>
        <a:p>
          <a:endParaRPr lang="ru-RU"/>
        </a:p>
      </dgm:t>
    </dgm:pt>
    <dgm:pt modelId="{56179F55-A79F-4DF5-9C52-B8E6AFFEA892}" type="sibTrans" cxnId="{25A19B8D-DB1B-4E1E-A333-B76EFAC25CD2}">
      <dgm:prSet/>
      <dgm:spPr/>
      <dgm:t>
        <a:bodyPr/>
        <a:lstStyle/>
        <a:p>
          <a:endParaRPr lang="ru-RU"/>
        </a:p>
      </dgm:t>
    </dgm:pt>
    <dgm:pt modelId="{C06B3BCA-6716-45DA-A66A-52B064FFAA91}">
      <dgm:prSet custT="1"/>
      <dgm:spPr/>
      <dgm:t>
        <a:bodyPr/>
        <a:lstStyle/>
        <a:p>
          <a:r>
            <a:rPr lang="ru-RU" sz="1600" dirty="0" smtClean="0"/>
            <a:t>Ст. 116 УК РФ -1</a:t>
          </a:r>
          <a:endParaRPr lang="ru-RU" sz="1600" dirty="0"/>
        </a:p>
      </dgm:t>
    </dgm:pt>
    <dgm:pt modelId="{ACCDD9A9-9F65-452E-BD71-F947907CBF70}" type="parTrans" cxnId="{43A0E255-F4CF-48C1-970E-DEACBF4611DE}">
      <dgm:prSet/>
      <dgm:spPr/>
      <dgm:t>
        <a:bodyPr/>
        <a:lstStyle/>
        <a:p>
          <a:endParaRPr lang="ru-RU"/>
        </a:p>
      </dgm:t>
    </dgm:pt>
    <dgm:pt modelId="{B41941CF-7977-446B-8C41-DF6F250F1DCF}" type="sibTrans" cxnId="{43A0E255-F4CF-48C1-970E-DEACBF4611DE}">
      <dgm:prSet/>
      <dgm:spPr/>
      <dgm:t>
        <a:bodyPr/>
        <a:lstStyle/>
        <a:p>
          <a:endParaRPr lang="ru-RU"/>
        </a:p>
      </dgm:t>
    </dgm:pt>
    <dgm:pt modelId="{A603A640-C5C5-4B8E-BC6C-08FF2D82C6BE}">
      <dgm:prSet custT="1"/>
      <dgm:spPr/>
      <dgm:t>
        <a:bodyPr/>
        <a:lstStyle/>
        <a:p>
          <a:r>
            <a:rPr lang="ru-RU" sz="1600" dirty="0" smtClean="0"/>
            <a:t>Ст. 162 УК РФ -2</a:t>
          </a:r>
          <a:endParaRPr lang="ru-RU" sz="1600" dirty="0"/>
        </a:p>
      </dgm:t>
    </dgm:pt>
    <dgm:pt modelId="{FBC1D6B3-E2EA-4042-B1B0-AC12820F3F4B}" type="parTrans" cxnId="{6CE2298E-A3D2-4CC0-B9A2-8BFEC7B3C859}">
      <dgm:prSet/>
      <dgm:spPr/>
      <dgm:t>
        <a:bodyPr/>
        <a:lstStyle/>
        <a:p>
          <a:endParaRPr lang="ru-RU"/>
        </a:p>
      </dgm:t>
    </dgm:pt>
    <dgm:pt modelId="{F2EC16BA-AD30-42A5-A80A-513640021BCB}" type="sibTrans" cxnId="{6CE2298E-A3D2-4CC0-B9A2-8BFEC7B3C859}">
      <dgm:prSet/>
      <dgm:spPr/>
      <dgm:t>
        <a:bodyPr/>
        <a:lstStyle/>
        <a:p>
          <a:endParaRPr lang="ru-RU"/>
        </a:p>
      </dgm:t>
    </dgm:pt>
    <dgm:pt modelId="{65148195-862D-4386-B580-C5389BE5DFB8}">
      <dgm:prSet custT="1"/>
      <dgm:spPr/>
      <dgm:t>
        <a:bodyPr/>
        <a:lstStyle/>
        <a:p>
          <a:r>
            <a:rPr lang="ru-RU" sz="1600" dirty="0" smtClean="0"/>
            <a:t>Ст. 214 УК РФ-2</a:t>
          </a:r>
          <a:endParaRPr lang="ru-RU" sz="1600" dirty="0"/>
        </a:p>
      </dgm:t>
    </dgm:pt>
    <dgm:pt modelId="{86294C4D-2E1D-4AEE-B524-8E706E6F6C0D}" type="parTrans" cxnId="{69D1A97F-B7AE-4771-A355-86AAD6CFBABC}">
      <dgm:prSet/>
      <dgm:spPr/>
      <dgm:t>
        <a:bodyPr/>
        <a:lstStyle/>
        <a:p>
          <a:endParaRPr lang="ru-RU"/>
        </a:p>
      </dgm:t>
    </dgm:pt>
    <dgm:pt modelId="{B367616C-469C-4873-B93D-8E2BA592FCEF}" type="sibTrans" cxnId="{69D1A97F-B7AE-4771-A355-86AAD6CFBABC}">
      <dgm:prSet/>
      <dgm:spPr/>
      <dgm:t>
        <a:bodyPr/>
        <a:lstStyle/>
        <a:p>
          <a:endParaRPr lang="ru-RU"/>
        </a:p>
      </dgm:t>
    </dgm:pt>
    <dgm:pt modelId="{80052A27-BF4A-4535-A8CD-C26C28619DF0}">
      <dgm:prSet custT="1"/>
      <dgm:spPr/>
      <dgm:t>
        <a:bodyPr/>
        <a:lstStyle/>
        <a:p>
          <a:r>
            <a:rPr lang="ru-RU" sz="1600" dirty="0" smtClean="0"/>
            <a:t>Ст. 158 УК РФ -4</a:t>
          </a:r>
          <a:endParaRPr lang="ru-RU" sz="1600" dirty="0"/>
        </a:p>
      </dgm:t>
    </dgm:pt>
    <dgm:pt modelId="{C5797015-7602-4000-B7DA-4CB4897A9FB8}" type="parTrans" cxnId="{FF846DFA-7046-4971-9E64-F23DDE103D71}">
      <dgm:prSet/>
      <dgm:spPr/>
      <dgm:t>
        <a:bodyPr/>
        <a:lstStyle/>
        <a:p>
          <a:endParaRPr lang="ru-RU"/>
        </a:p>
      </dgm:t>
    </dgm:pt>
    <dgm:pt modelId="{BC5445B0-95BC-4D0F-B637-AB8A2CCDA401}" type="sibTrans" cxnId="{FF846DFA-7046-4971-9E64-F23DDE103D71}">
      <dgm:prSet/>
      <dgm:spPr/>
      <dgm:t>
        <a:bodyPr/>
        <a:lstStyle/>
        <a:p>
          <a:endParaRPr lang="ru-RU"/>
        </a:p>
      </dgm:t>
    </dgm:pt>
    <dgm:pt modelId="{04849D67-4150-4AAA-8591-7AEE7F65F7FC}">
      <dgm:prSet custT="1"/>
      <dgm:spPr/>
      <dgm:t>
        <a:bodyPr/>
        <a:lstStyle/>
        <a:p>
          <a:r>
            <a:rPr lang="ru-RU" sz="1600" dirty="0" smtClean="0"/>
            <a:t>-Проживающих в следующих районах </a:t>
          </a:r>
          <a:r>
            <a:rPr lang="ru-RU" sz="1600" dirty="0" err="1" smtClean="0"/>
            <a:t>М.о</a:t>
          </a:r>
          <a:r>
            <a:rPr lang="ru-RU" sz="1600" dirty="0" smtClean="0"/>
            <a:t>.: Воскресенский, </a:t>
          </a:r>
          <a:r>
            <a:rPr lang="ru-RU" sz="1600" dirty="0" err="1" smtClean="0"/>
            <a:t>Истринский</a:t>
          </a:r>
          <a:r>
            <a:rPr lang="ru-RU" sz="1600" dirty="0" smtClean="0"/>
            <a:t>, Люберецкий, Каширский, Орехово-Зуевский, Подольский, Пушкинский, Сергиев-Посадский и Чеховский.</a:t>
          </a:r>
          <a:endParaRPr lang="ru-RU" sz="1600" dirty="0"/>
        </a:p>
      </dgm:t>
    </dgm:pt>
    <dgm:pt modelId="{0BF7D35B-BCA6-4ECD-802E-5A07E37384D5}" type="parTrans" cxnId="{40AD07CE-B34E-49EB-B6B8-A86F1417B7EA}">
      <dgm:prSet/>
      <dgm:spPr/>
      <dgm:t>
        <a:bodyPr/>
        <a:lstStyle/>
        <a:p>
          <a:endParaRPr lang="ru-RU"/>
        </a:p>
      </dgm:t>
    </dgm:pt>
    <dgm:pt modelId="{09801DD5-3537-4AFA-8955-B42C2FA26575}" type="sibTrans" cxnId="{40AD07CE-B34E-49EB-B6B8-A86F1417B7EA}">
      <dgm:prSet/>
      <dgm:spPr/>
      <dgm:t>
        <a:bodyPr/>
        <a:lstStyle/>
        <a:p>
          <a:endParaRPr lang="ru-RU"/>
        </a:p>
      </dgm:t>
    </dgm:pt>
    <dgm:pt modelId="{EAFCFD5A-5C93-4E47-A860-0942953F67E0}">
      <dgm:prSet phldrT="[Текст]" custT="1"/>
      <dgm:spPr/>
      <dgm:t>
        <a:bodyPr/>
        <a:lstStyle/>
        <a:p>
          <a:r>
            <a:rPr lang="ru-RU" sz="2800" dirty="0" smtClean="0"/>
            <a:t>1</a:t>
          </a:r>
          <a:endParaRPr lang="ru-RU" sz="2800" dirty="0"/>
        </a:p>
      </dgm:t>
    </dgm:pt>
    <dgm:pt modelId="{FA8AD959-05F0-41F7-B77B-5C180B5277E0}" type="sibTrans" cxnId="{3B79CA9C-BEC1-4B9A-AB80-7E188775812C}">
      <dgm:prSet/>
      <dgm:spPr/>
      <dgm:t>
        <a:bodyPr/>
        <a:lstStyle/>
        <a:p>
          <a:endParaRPr lang="ru-RU"/>
        </a:p>
      </dgm:t>
    </dgm:pt>
    <dgm:pt modelId="{56D75B83-C143-45E7-A38C-85BC0BC922D3}" type="parTrans" cxnId="{3B79CA9C-BEC1-4B9A-AB80-7E188775812C}">
      <dgm:prSet/>
      <dgm:spPr/>
      <dgm:t>
        <a:bodyPr/>
        <a:lstStyle/>
        <a:p>
          <a:endParaRPr lang="ru-RU"/>
        </a:p>
      </dgm:t>
    </dgm:pt>
    <dgm:pt modelId="{4A73F360-BB5F-4F50-8ED4-9B1154DBE19A}" type="pres">
      <dgm:prSet presAssocID="{BD1C59FC-AEC2-4927-8F6D-DCA0F3333A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31D2B-FA8D-4F45-8A24-0A0C524AFE9A}" type="pres">
      <dgm:prSet presAssocID="{EAFCFD5A-5C93-4E47-A860-0942953F67E0}" presName="composite" presStyleCnt="0"/>
      <dgm:spPr/>
    </dgm:pt>
    <dgm:pt modelId="{87D9C58A-BB64-4BC1-8DB6-E2C2893F8D09}" type="pres">
      <dgm:prSet presAssocID="{EAFCFD5A-5C93-4E47-A860-0942953F67E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0F32F-47A7-4877-A179-C2904D7A404C}" type="pres">
      <dgm:prSet presAssocID="{EAFCFD5A-5C93-4E47-A860-0942953F67E0}" presName="descendantText" presStyleLbl="alignAcc1" presStyleIdx="0" presStyleCnt="2" custScaleY="90094" custLinFactNeighborX="-800" custLinFactNeighborY="-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D43FA-9922-40B1-B197-A4EDD972CB37}" type="pres">
      <dgm:prSet presAssocID="{FA8AD959-05F0-41F7-B77B-5C180B5277E0}" presName="sp" presStyleCnt="0"/>
      <dgm:spPr/>
    </dgm:pt>
    <dgm:pt modelId="{FBC09E33-8C93-462F-AD7D-ECF19A507188}" type="pres">
      <dgm:prSet presAssocID="{5C33E5B9-A8BA-4A3B-AD6E-7B65201645DD}" presName="composite" presStyleCnt="0"/>
      <dgm:spPr/>
    </dgm:pt>
    <dgm:pt modelId="{6FBC2586-2F3D-4307-BE06-44585F447B38}" type="pres">
      <dgm:prSet presAssocID="{5C33E5B9-A8BA-4A3B-AD6E-7B65201645D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D944A-8480-4C25-A37E-DBFF122496AE}" type="pres">
      <dgm:prSet presAssocID="{5C33E5B9-A8BA-4A3B-AD6E-7B65201645DD}" presName="descendantText" presStyleLbl="alignAcc1" presStyleIdx="1" presStyleCnt="2" custScaleY="162635" custLinFactNeighborX="965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1A97F-B7AE-4771-A355-86AAD6CFBABC}" srcId="{5C33E5B9-A8BA-4A3B-AD6E-7B65201645DD}" destId="{65148195-862D-4386-B580-C5389BE5DFB8}" srcOrd="4" destOrd="0" parTransId="{86294C4D-2E1D-4AEE-B524-8E706E6F6C0D}" sibTransId="{B367616C-469C-4873-B93D-8E2BA592FCEF}"/>
    <dgm:cxn modelId="{F1C03D54-C9ED-4832-94CD-57417F7F1342}" type="presOf" srcId="{EAFCFD5A-5C93-4E47-A860-0942953F67E0}" destId="{87D9C58A-BB64-4BC1-8DB6-E2C2893F8D09}" srcOrd="0" destOrd="0" presId="urn:microsoft.com/office/officeart/2005/8/layout/chevron2"/>
    <dgm:cxn modelId="{25A19B8D-DB1B-4E1E-A333-B76EFAC25CD2}" srcId="{5C33E5B9-A8BA-4A3B-AD6E-7B65201645DD}" destId="{E97D309D-0E1D-47E3-A282-0C512C24CC35}" srcOrd="1" destOrd="0" parTransId="{76AFA888-A2B0-4E04-8844-031F380F328E}" sibTransId="{56179F55-A79F-4DF5-9C52-B8E6AFFEA892}"/>
    <dgm:cxn modelId="{206B593C-CA3E-4B95-ABE5-608A0A9D915E}" type="presOf" srcId="{A603A640-C5C5-4B8E-BC6C-08FF2D82C6BE}" destId="{8E3D944A-8480-4C25-A37E-DBFF122496AE}" srcOrd="0" destOrd="3" presId="urn:microsoft.com/office/officeart/2005/8/layout/chevron2"/>
    <dgm:cxn modelId="{86BE016E-373A-42D9-9AFC-4433140C4ADC}" type="presOf" srcId="{65148195-862D-4386-B580-C5389BE5DFB8}" destId="{8E3D944A-8480-4C25-A37E-DBFF122496AE}" srcOrd="0" destOrd="4" presId="urn:microsoft.com/office/officeart/2005/8/layout/chevron2"/>
    <dgm:cxn modelId="{9EFB9102-3938-4DAE-A98E-15AEEBC6B6FF}" type="presOf" srcId="{80052A27-BF4A-4535-A8CD-C26C28619DF0}" destId="{8E3D944A-8480-4C25-A37E-DBFF122496AE}" srcOrd="0" destOrd="5" presId="urn:microsoft.com/office/officeart/2005/8/layout/chevron2"/>
    <dgm:cxn modelId="{720089D2-C487-4C93-9623-417D2168B82C}" type="presOf" srcId="{C06B3BCA-6716-45DA-A66A-52B064FFAA91}" destId="{8E3D944A-8480-4C25-A37E-DBFF122496AE}" srcOrd="0" destOrd="2" presId="urn:microsoft.com/office/officeart/2005/8/layout/chevron2"/>
    <dgm:cxn modelId="{C22E70BA-3726-4BB2-B469-194BF43D5EC2}" srcId="{EAFCFD5A-5C93-4E47-A860-0942953F67E0}" destId="{508FE556-E371-4ADF-9079-AEF33633EDA7}" srcOrd="0" destOrd="0" parTransId="{38261A44-A59A-4640-98CE-4A0A9386D247}" sibTransId="{20CE8EE0-8C28-4C1F-96EE-AFB4D16195A8}"/>
    <dgm:cxn modelId="{6CE2298E-A3D2-4CC0-B9A2-8BFEC7B3C859}" srcId="{5C33E5B9-A8BA-4A3B-AD6E-7B65201645DD}" destId="{A603A640-C5C5-4B8E-BC6C-08FF2D82C6BE}" srcOrd="3" destOrd="0" parTransId="{FBC1D6B3-E2EA-4042-B1B0-AC12820F3F4B}" sibTransId="{F2EC16BA-AD30-42A5-A80A-513640021BCB}"/>
    <dgm:cxn modelId="{537CCCF6-AE1B-4995-802C-98516585118F}" type="presOf" srcId="{BD1C59FC-AEC2-4927-8F6D-DCA0F3333A4A}" destId="{4A73F360-BB5F-4F50-8ED4-9B1154DBE19A}" srcOrd="0" destOrd="0" presId="urn:microsoft.com/office/officeart/2005/8/layout/chevron2"/>
    <dgm:cxn modelId="{B3E23EC3-63DD-4898-834F-8D2CF6D3B8B7}" type="presOf" srcId="{5C33E5B9-A8BA-4A3B-AD6E-7B65201645DD}" destId="{6FBC2586-2F3D-4307-BE06-44585F447B38}" srcOrd="0" destOrd="0" presId="urn:microsoft.com/office/officeart/2005/8/layout/chevron2"/>
    <dgm:cxn modelId="{DCAB515E-7D31-4A84-93ED-B2A81E52F2EC}" type="presOf" srcId="{79F1BF02-398A-4864-99A3-0450CD8E9AA8}" destId="{8E3D944A-8480-4C25-A37E-DBFF122496AE}" srcOrd="0" destOrd="0" presId="urn:microsoft.com/office/officeart/2005/8/layout/chevron2"/>
    <dgm:cxn modelId="{24355431-B283-4725-9A06-5E576A124BCC}" type="presOf" srcId="{508FE556-E371-4ADF-9079-AEF33633EDA7}" destId="{4130F32F-47A7-4877-A179-C2904D7A404C}" srcOrd="0" destOrd="0" presId="urn:microsoft.com/office/officeart/2005/8/layout/chevron2"/>
    <dgm:cxn modelId="{3B79CA9C-BEC1-4B9A-AB80-7E188775812C}" srcId="{BD1C59FC-AEC2-4927-8F6D-DCA0F3333A4A}" destId="{EAFCFD5A-5C93-4E47-A860-0942953F67E0}" srcOrd="0" destOrd="0" parTransId="{56D75B83-C143-45E7-A38C-85BC0BC922D3}" sibTransId="{FA8AD959-05F0-41F7-B77B-5C180B5277E0}"/>
    <dgm:cxn modelId="{67D82FF8-93D6-4F2E-A47D-2680431CB387}" srcId="{BD1C59FC-AEC2-4927-8F6D-DCA0F3333A4A}" destId="{5C33E5B9-A8BA-4A3B-AD6E-7B65201645DD}" srcOrd="1" destOrd="0" parTransId="{58076F07-5A24-4FED-B7B7-F1E326477D73}" sibTransId="{A73E39BD-53D2-4C42-9625-69F731440D73}"/>
    <dgm:cxn modelId="{FF846DFA-7046-4971-9E64-F23DDE103D71}" srcId="{5C33E5B9-A8BA-4A3B-AD6E-7B65201645DD}" destId="{80052A27-BF4A-4535-A8CD-C26C28619DF0}" srcOrd="5" destOrd="0" parTransId="{C5797015-7602-4000-B7DA-4CB4897A9FB8}" sibTransId="{BC5445B0-95BC-4D0F-B637-AB8A2CCDA401}"/>
    <dgm:cxn modelId="{13764AC6-7F1E-41B3-8EAE-832EEE4D5A4A}" srcId="{EAFCFD5A-5C93-4E47-A860-0942953F67E0}" destId="{71F2AE8B-8AFD-4CC3-851C-CE4C4EC39AF3}" srcOrd="1" destOrd="0" parTransId="{88EDF0DF-AEE1-4A23-9E39-549665EE4888}" sibTransId="{28E5DFBD-011D-44FA-B44B-297CDAD3E84C}"/>
    <dgm:cxn modelId="{40AD07CE-B34E-49EB-B6B8-A86F1417B7EA}" srcId="{5C33E5B9-A8BA-4A3B-AD6E-7B65201645DD}" destId="{04849D67-4150-4AAA-8591-7AEE7F65F7FC}" srcOrd="6" destOrd="0" parTransId="{0BF7D35B-BCA6-4ECD-802E-5A07E37384D5}" sibTransId="{09801DD5-3537-4AFA-8955-B42C2FA26575}"/>
    <dgm:cxn modelId="{10E1CF90-9628-40AA-A1F1-94D1CF8EC3F0}" type="presOf" srcId="{E97D309D-0E1D-47E3-A282-0C512C24CC35}" destId="{8E3D944A-8480-4C25-A37E-DBFF122496AE}" srcOrd="0" destOrd="1" presId="urn:microsoft.com/office/officeart/2005/8/layout/chevron2"/>
    <dgm:cxn modelId="{888D725D-C6D0-4513-9B83-B3FC26C448C4}" type="presOf" srcId="{04849D67-4150-4AAA-8591-7AEE7F65F7FC}" destId="{8E3D944A-8480-4C25-A37E-DBFF122496AE}" srcOrd="0" destOrd="6" presId="urn:microsoft.com/office/officeart/2005/8/layout/chevron2"/>
    <dgm:cxn modelId="{F05A3AA2-646B-4609-A481-AC17CE4F2FE8}" srcId="{5C33E5B9-A8BA-4A3B-AD6E-7B65201645DD}" destId="{79F1BF02-398A-4864-99A3-0450CD8E9AA8}" srcOrd="0" destOrd="0" parTransId="{C9F6074C-6F59-4A50-8092-088FCD91143A}" sibTransId="{E7AF9686-771D-4FE1-8EF3-35EC7F336A7B}"/>
    <dgm:cxn modelId="{46DCDB9B-95DC-4240-B6EF-C0783CA04523}" type="presOf" srcId="{71F2AE8B-8AFD-4CC3-851C-CE4C4EC39AF3}" destId="{4130F32F-47A7-4877-A179-C2904D7A404C}" srcOrd="0" destOrd="1" presId="urn:microsoft.com/office/officeart/2005/8/layout/chevron2"/>
    <dgm:cxn modelId="{43A0E255-F4CF-48C1-970E-DEACBF4611DE}" srcId="{5C33E5B9-A8BA-4A3B-AD6E-7B65201645DD}" destId="{C06B3BCA-6716-45DA-A66A-52B064FFAA91}" srcOrd="2" destOrd="0" parTransId="{ACCDD9A9-9F65-452E-BD71-F947907CBF70}" sibTransId="{B41941CF-7977-446B-8C41-DF6F250F1DCF}"/>
    <dgm:cxn modelId="{B4419ABC-25CB-4BCB-B28A-8FD1D504E637}" type="presParOf" srcId="{4A73F360-BB5F-4F50-8ED4-9B1154DBE19A}" destId="{46031D2B-FA8D-4F45-8A24-0A0C524AFE9A}" srcOrd="0" destOrd="0" presId="urn:microsoft.com/office/officeart/2005/8/layout/chevron2"/>
    <dgm:cxn modelId="{F1B5BE44-F965-45B2-8B77-DFD167D7FF35}" type="presParOf" srcId="{46031D2B-FA8D-4F45-8A24-0A0C524AFE9A}" destId="{87D9C58A-BB64-4BC1-8DB6-E2C2893F8D09}" srcOrd="0" destOrd="0" presId="urn:microsoft.com/office/officeart/2005/8/layout/chevron2"/>
    <dgm:cxn modelId="{79AE45E0-B2DC-4A26-A81D-BC09B4F25AE3}" type="presParOf" srcId="{46031D2B-FA8D-4F45-8A24-0A0C524AFE9A}" destId="{4130F32F-47A7-4877-A179-C2904D7A404C}" srcOrd="1" destOrd="0" presId="urn:microsoft.com/office/officeart/2005/8/layout/chevron2"/>
    <dgm:cxn modelId="{8370A837-4866-461E-8715-6DAB200AED8A}" type="presParOf" srcId="{4A73F360-BB5F-4F50-8ED4-9B1154DBE19A}" destId="{87ED43FA-9922-40B1-B197-A4EDD972CB37}" srcOrd="1" destOrd="0" presId="urn:microsoft.com/office/officeart/2005/8/layout/chevron2"/>
    <dgm:cxn modelId="{8212D1EB-6F61-4C46-8DF0-BD683B0A8E1E}" type="presParOf" srcId="{4A73F360-BB5F-4F50-8ED4-9B1154DBE19A}" destId="{FBC09E33-8C93-462F-AD7D-ECF19A507188}" srcOrd="2" destOrd="0" presId="urn:microsoft.com/office/officeart/2005/8/layout/chevron2"/>
    <dgm:cxn modelId="{8A24A131-68D9-4C0F-8309-A45342BEA294}" type="presParOf" srcId="{FBC09E33-8C93-462F-AD7D-ECF19A507188}" destId="{6FBC2586-2F3D-4307-BE06-44585F447B38}" srcOrd="0" destOrd="0" presId="urn:microsoft.com/office/officeart/2005/8/layout/chevron2"/>
    <dgm:cxn modelId="{7AE80125-F9A4-4768-A62B-78DF3CF0C5B7}" type="presParOf" srcId="{FBC09E33-8C93-462F-AD7D-ECF19A507188}" destId="{8E3D944A-8480-4C25-A37E-DBFF122496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9C58A-BB64-4BC1-8DB6-E2C2893F8D09}">
      <dsp:nvSpPr>
        <dsp:cNvPr id="0" name=""/>
        <dsp:cNvSpPr/>
      </dsp:nvSpPr>
      <dsp:spPr>
        <a:xfrm rot="5400000">
          <a:off x="-355224" y="365447"/>
          <a:ext cx="2368161" cy="16577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endParaRPr lang="ru-RU" sz="2800" kern="1200" dirty="0"/>
        </a:p>
      </dsp:txBody>
      <dsp:txXfrm rot="-5400000">
        <a:off x="1" y="839078"/>
        <a:ext cx="1657712" cy="710449"/>
      </dsp:txXfrm>
    </dsp:sp>
    <dsp:sp modelId="{4130F32F-47A7-4877-A179-C2904D7A404C}">
      <dsp:nvSpPr>
        <dsp:cNvPr id="0" name=""/>
        <dsp:cNvSpPr/>
      </dsp:nvSpPr>
      <dsp:spPr>
        <a:xfrm rot="5400000">
          <a:off x="4187492" y="-2520752"/>
          <a:ext cx="1386821" cy="655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 данный момент находится в производстве 11 уголовных дел, в отношении 15 несовершеннолетних                        жителей Московской области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605304" y="129135"/>
        <a:ext cx="6483500" cy="1251423"/>
      </dsp:txXfrm>
    </dsp:sp>
    <dsp:sp modelId="{6FBC2586-2F3D-4307-BE06-44585F447B38}">
      <dsp:nvSpPr>
        <dsp:cNvPr id="0" name=""/>
        <dsp:cNvSpPr/>
      </dsp:nvSpPr>
      <dsp:spPr>
        <a:xfrm rot="5400000">
          <a:off x="-355224" y="2961167"/>
          <a:ext cx="2368161" cy="16577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endParaRPr lang="ru-RU" sz="2800" kern="1200" dirty="0"/>
        </a:p>
      </dsp:txBody>
      <dsp:txXfrm rot="-5400000">
        <a:off x="1" y="3434798"/>
        <a:ext cx="1657712" cy="710449"/>
      </dsp:txXfrm>
    </dsp:sp>
    <dsp:sp modelId="{8E3D944A-8480-4C25-A37E-DBFF122496AE}">
      <dsp:nvSpPr>
        <dsp:cNvPr id="0" name=""/>
        <dsp:cNvSpPr/>
      </dsp:nvSpPr>
      <dsp:spPr>
        <a:xfrm rot="5400000">
          <a:off x="3681588" y="99257"/>
          <a:ext cx="2503448" cy="655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Ст. 111 УК РФ -1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Ст. 161 УК РФ -1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Ст. 116 УК РФ -1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Ст. 162 УК РФ -2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Ст. 214 УК РФ-2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Ст. 158 УК РФ -4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-Проживающих в следующих районах </a:t>
          </a:r>
          <a:r>
            <a:rPr lang="ru-RU" sz="1600" kern="1200" dirty="0" err="1" smtClean="0"/>
            <a:t>М.о</a:t>
          </a:r>
          <a:r>
            <a:rPr lang="ru-RU" sz="1600" kern="1200" dirty="0" smtClean="0"/>
            <a:t>.: Воскресенский, </a:t>
          </a:r>
          <a:r>
            <a:rPr lang="ru-RU" sz="1600" kern="1200" dirty="0" err="1" smtClean="0"/>
            <a:t>Истринский</a:t>
          </a:r>
          <a:r>
            <a:rPr lang="ru-RU" sz="1600" kern="1200" dirty="0" smtClean="0"/>
            <a:t>, Люберецкий, Каширский, Орехово-Зуевский, Подольский, Пушкинский, Сергиев-Посадский и Чеховский.</a:t>
          </a:r>
          <a:endParaRPr lang="ru-RU" sz="1600" kern="1200" dirty="0"/>
        </a:p>
      </dsp:txBody>
      <dsp:txXfrm rot="-5400000">
        <a:off x="1657713" y="2245340"/>
        <a:ext cx="6428991" cy="225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0.02016</cdr:x>
      <cdr:y>0.10304</cdr:y>
    </cdr:from>
    <cdr:to>
      <cdr:x>1</cdr:x>
      <cdr:y>0.96415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512" y="688856"/>
          <a:ext cx="8724776" cy="57568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Рост</a:t>
          </a:r>
          <a:r>
            <a:rPr lang="ru-RU" sz="2400" b="1" dirty="0" smtClean="0"/>
            <a:t> 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травматизма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по районам и городским округов Московской области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8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г.о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Королев (с 2 до 6)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           Орехово-Зуевский (с 2 до 3)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Подольский (с 2 до 3)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г.о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Балашиха (с 0 до 3)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Щелковский (с 0 до 2)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Солнечногорский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( с 0 до 2)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Талдомский (с 0 до 1)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    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г.о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Железнодорожный (с 0 до 1)</a:t>
          </a:r>
        </a:p>
        <a:p xmlns:a="http://schemas.openxmlformats.org/drawingml/2006/main"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г.о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Климовск (с 0 до 1)</a:t>
          </a:r>
        </a:p>
        <a:p xmlns:a="http://schemas.openxmlformats.org/drawingml/2006/main"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            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г.о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Видное (с0 до 1)</a:t>
          </a:r>
        </a:p>
        <a:p xmlns:a="http://schemas.openxmlformats.org/drawingml/2006/main">
          <a:pPr algn="ctr"/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0.07677</cdr:x>
      <cdr:y>0.40406</cdr:y>
    </cdr:from>
    <cdr:to>
      <cdr:x>0.47303</cdr:x>
      <cdr:y>0.77027</cdr:y>
    </cdr:to>
    <cdr:pic>
      <cdr:nvPicPr>
        <cdr:cNvPr id="4" name="Рисунок 3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3568" y="2701264"/>
          <a:ext cx="3528392" cy="2448272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EA3392-96D9-41A5-AE10-FDA1CB5AD3B3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70A704-7520-435B-AF56-EFE2D694A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80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EC759-8F99-4DB5-8FD3-A75F6C9E0102}" type="datetime1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19.08.2016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8C129-C3B7-4CCD-BDEF-0B843A2FF2C1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1952A5-6DD6-4AEC-8484-FD44D415E4B6}" type="slidenum">
              <a:rPr lang="ru-RU" sz="1200">
                <a:solidFill>
                  <a:srgbClr val="000000"/>
                </a:solidFill>
              </a:rPr>
              <a:pPr algn="r"/>
              <a:t>11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FAB3-236E-4C06-983B-F9619C96D71E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2E49-5BB7-4E8A-AFEF-F6E7929A6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E663-824C-4775-A91C-F274055471B4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2A2D-49CE-40DF-A05F-FD31BB625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365D-C7F1-4FC3-A2A1-BA70EBACFB8C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E0E1-1C89-4F63-AB7F-0F9B6B705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0FAB3-236E-4C06-983B-F9619C96D71E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4142E49-5BB7-4E8A-AFEF-F6E7929A6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4CFF2-9E6E-412F-86DB-A3EB18076F06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D25EC39-2801-4D6C-9399-B762A7637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2C0BC-DF8B-48EC-836D-CBB0B8B6226F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BEC8-12B7-4062-8265-D6167F2105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B8C08-47CF-4569-A90C-4FC9162415D7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6137F-0497-4AEE-9711-25054F7AE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38C6E-8A50-4C0C-BD48-659567DA3415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F78B62-9DD8-4C61-8516-E21AAE9E45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C07D5-59FF-4204-AA50-B531E8B8E164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D8EF5-AD76-4637-92EC-7D6088D449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E25AD-C4E2-444B-AC5A-BF515DEEE5F1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46553-A3C4-4C99-BE6A-61DBEAC8A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FD571-5E24-4AC4-8BAE-B82C13353147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86919-22B3-49D3-AE0D-53CBA8EF2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CFF2-9E6E-412F-86DB-A3EB18076F06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EC39-2801-4D6C-9399-B762A7637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CE0EE-BB94-46C1-BFA9-75EF60095D27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EDCAA-59AB-4099-8D93-2D30174BC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8E663-824C-4775-A91C-F274055471B4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2A2D-49CE-40DF-A05F-FD31BB6250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F365D-C7F1-4FC3-A2A1-BA70EBACFB8C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7E0E1-1C89-4F63-AB7F-0F9B6B705F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8CC3D-7F48-49B3-A79A-6EBD8856B170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35E50F-F9EE-4067-969A-269D10335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466AD-0EFE-4F2F-8D08-9985FE39985C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F1F1-B5C4-4915-B13B-54E1BFF43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DD8C3-2E9E-4F4A-B8AE-F22D87D50617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F641F06-2EA5-4034-AA3D-6DBDA7FAC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0ACE-D0F5-46CD-83E2-1F9A8185F6DF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0785-CAAE-44BB-9CE2-7AF001CAB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6D67D-D90D-4D2D-9A0C-57981FB28B18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6A3E-8457-4381-A3C0-CE8FDDC19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B3B80-DDA9-4491-A568-EB3AE42FC2DE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5EB-9C10-47FC-9E1A-3CD17BF656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F757F-00A1-408B-871C-3C49AD0513BE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DE86D-1325-4D1D-A859-BA25D7847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C0BC-DF8B-48EC-836D-CBB0B8B6226F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BEC8-12B7-4062-8265-D6167F210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89A79-DB5F-4EE2-9747-DDB0381731F3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4F953-2E26-40DB-A841-029BEFED77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72725-68F8-431D-88EC-2F70F1F07C76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39D8C5C-C87E-49E9-A487-934EC3B94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E24BD7-EB54-4CAF-BFD4-C65B35F74C61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E7BCB-0EA7-426D-B71E-E4B6C017C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A1C5F-B45C-4C82-AB8E-23FD55DB85FF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6A096-BEF4-4296-B3E2-9EF146AA57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9427A2F-F669-460D-94B5-8F9BECC2F654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10F451-0DAE-4FF2-8E59-A24AB1CAE9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198F6D69-211B-49CC-B195-DCCDF6FD8EA6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411F7-BF0D-471B-835B-FCB25DBEE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4E73FEB4-5FDB-4CB3-9658-F673C5C731A2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620EE49A-0895-4AE4-AF61-E6A94B90F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BC3C5BD-99E3-4A9F-A0AA-0962F7C30843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1C3F461-B799-4444-B3E1-E654375BDF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5E51F093-7746-4BEC-BBE6-394C4A69B7BC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A494330-C413-45B4-B3B3-6D9A408D2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6D014-C591-4D56-9BAF-FD0B953974E0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5A35-C81B-4DFB-82DE-DB0496CB9B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8C08-47CF-4569-A90C-4FC9162415D7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137F-0497-4AEE-9711-25054F7A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4D51AF3-594C-4013-BAF2-37BC9C6D192D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08CD503A-6ED6-407B-BDDB-14483119A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E864F6F-DF06-45E8-AFA6-152B615CF9B2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3EF2010-52F1-41B3-926E-09D79DBE5A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1FF199C-0619-4E63-B998-684F7F2AA970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9C50497-EE23-4587-BC64-897B94808D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0262D-3079-4754-9C9C-09A359E1EDB5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4063F-C6E7-40D3-BBC0-1264C2C85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5286B-9ACE-4674-A4AE-5FFF8903237B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1646-03FA-434C-8D3D-13377A974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8C6E-8A50-4C0C-BD48-659567DA3415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8B62-9DD8-4C61-8516-E21AAE9E4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C07D5-59FF-4204-AA50-B531E8B8E164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8EF5-AD76-4637-92EC-7D6088D44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5AD-C4E2-444B-AC5A-BF515DEEE5F1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6553-A3C4-4C99-BE6A-61DBEAC8A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D571-5E24-4AC4-8BAE-B82C13353147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6919-22B3-49D3-AE0D-53CBA8EF2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E0EE-BB94-46C1-BFA9-75EF60095D27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DCAA-59AB-4099-8D93-2D30174BC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A5217-2899-446C-9DC2-A475E4180B26}" type="datetimeFigureOut">
              <a:rPr lang="ru-RU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A7E597-34A3-4DC1-B552-BD740E9A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2A5217-2899-446C-9DC2-A475E4180B26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BA7E597-34A3-4DC1-B552-BD740E9A2D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2A5217-2899-446C-9DC2-A475E4180B26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BA7E597-34A3-4DC1-B552-BD740E9A2D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2A5217-2899-446C-9DC2-A475E4180B26}" type="datetimeFigureOut">
              <a:rPr lang="ru-RU" smtClean="0"/>
              <a:pPr>
                <a:defRPr/>
              </a:pPr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A7E597-34A3-4DC1-B552-BD740E9A2D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820472" cy="3600399"/>
          </a:xfrm>
        </p:spPr>
        <p:txBody>
          <a:bodyPr/>
          <a:lstStyle/>
          <a:p>
            <a:pPr algn="r" eaLnBrk="1" hangingPunct="1"/>
            <a:r>
              <a:rPr lang="ru-RU" u="sng" dirty="0" smtClean="0"/>
              <a:t>докладчик: </a:t>
            </a:r>
          </a:p>
          <a:p>
            <a:pPr algn="just" eaLnBrk="1" hangingPunct="1"/>
            <a:r>
              <a:rPr lang="ru-RU" dirty="0" smtClean="0"/>
              <a:t>Начальник ООДПДН УОООП  УТ МВД России по ЦФО </a:t>
            </a:r>
            <a:endParaRPr lang="ru-RU" dirty="0"/>
          </a:p>
          <a:p>
            <a:pPr algn="just" eaLnBrk="1" hangingPunct="1"/>
            <a:r>
              <a:rPr lang="ru-RU" dirty="0" smtClean="0"/>
              <a:t>подполковник полиции </a:t>
            </a:r>
            <a:r>
              <a:rPr lang="ru-RU" dirty="0" err="1" smtClean="0"/>
              <a:t>Коренкова</a:t>
            </a:r>
            <a:r>
              <a:rPr lang="ru-RU" dirty="0" smtClean="0"/>
              <a:t> Елена Викторовна.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075" y="6350"/>
            <a:ext cx="9144000" cy="234253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chemeClr val="tx1"/>
                </a:solidFill>
              </a:rPr>
              <a:t>Доклад:</a:t>
            </a:r>
            <a:r>
              <a:rPr lang="ru-RU" sz="2400" dirty="0" smtClean="0">
                <a:solidFill>
                  <a:schemeClr val="tx1"/>
                </a:solidFill>
              </a:rPr>
              <a:t> «О состоянии и мерах по профилактике безнадзорности и правонарушений несовершеннолетних, а также детского травматизма на объектах УТ МВД России по ЦФО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 1 полугодие 2016 года».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Психологический фактор: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Пренебрежение правилами безопасности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Модные увлечения: </a:t>
            </a:r>
            <a:r>
              <a:rPr lang="ru-RU" dirty="0" err="1" smtClean="0"/>
              <a:t>селфи</a:t>
            </a:r>
            <a:r>
              <a:rPr lang="ru-RU" dirty="0" smtClean="0"/>
              <a:t>, трейнсерфинг, </a:t>
            </a:r>
            <a:r>
              <a:rPr lang="ru-RU" dirty="0" err="1" smtClean="0"/>
              <a:t>паркур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498600"/>
            <a:ext cx="45100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32313"/>
            <a:ext cx="4284663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508500"/>
            <a:ext cx="35020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C:\Users\Макс\Desktop\вандализм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498600"/>
            <a:ext cx="44275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" descr="C:\Users\Елена\Desktop\mJrgqcVAiT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5963" y="4508500"/>
            <a:ext cx="20859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773238"/>
            <a:ext cx="9144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CC3300"/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УТ МВД России по ЦФО</a:t>
            </a:r>
          </a:p>
        </p:txBody>
      </p:sp>
      <p:sp>
        <p:nvSpPr>
          <p:cNvPr id="71682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76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66FF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352800" y="6278563"/>
            <a:ext cx="2500313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CC3300"/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AD1F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2016</a:t>
            </a:r>
          </a:p>
        </p:txBody>
      </p:sp>
      <p:grpSp>
        <p:nvGrpSpPr>
          <p:cNvPr id="71684" name="Group 11"/>
          <p:cNvGrpSpPr>
            <a:grpSpLocks/>
          </p:cNvGrpSpPr>
          <p:nvPr/>
        </p:nvGrpSpPr>
        <p:grpSpPr bwMode="auto">
          <a:xfrm>
            <a:off x="0" y="6405563"/>
            <a:ext cx="9144000" cy="381000"/>
            <a:chOff x="0" y="4080"/>
            <a:chExt cx="5760" cy="240"/>
          </a:xfrm>
        </p:grpSpPr>
        <p:grpSp>
          <p:nvGrpSpPr>
            <p:cNvPr id="71687" name="Group 12"/>
            <p:cNvGrpSpPr>
              <a:grpSpLocks/>
            </p:cNvGrpSpPr>
            <p:nvPr/>
          </p:nvGrpSpPr>
          <p:grpSpPr bwMode="auto">
            <a:xfrm>
              <a:off x="0" y="4080"/>
              <a:ext cx="1920" cy="240"/>
              <a:chOff x="0" y="4080"/>
              <a:chExt cx="5760" cy="240"/>
            </a:xfrm>
          </p:grpSpPr>
          <p:sp>
            <p:nvSpPr>
              <p:cNvPr id="71692" name="Rectangle 13"/>
              <p:cNvSpPr>
                <a:spLocks noChangeArrowheads="1"/>
              </p:cNvSpPr>
              <p:nvPr/>
            </p:nvSpPr>
            <p:spPr bwMode="auto">
              <a:xfrm>
                <a:off x="0" y="4080"/>
                <a:ext cx="5760" cy="48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CC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1693" name="Rectangle 14"/>
              <p:cNvSpPr>
                <a:spLocks noChangeArrowheads="1"/>
              </p:cNvSpPr>
              <p:nvPr/>
            </p:nvSpPr>
            <p:spPr bwMode="auto">
              <a:xfrm>
                <a:off x="0" y="4176"/>
                <a:ext cx="5760" cy="48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CC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1694" name="Rectangle 15"/>
              <p:cNvSpPr>
                <a:spLocks noChangeArrowheads="1"/>
              </p:cNvSpPr>
              <p:nvPr/>
            </p:nvSpPr>
            <p:spPr bwMode="auto">
              <a:xfrm>
                <a:off x="0" y="4272"/>
                <a:ext cx="5760" cy="48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CC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1688" name="Group 16"/>
            <p:cNvGrpSpPr>
              <a:grpSpLocks/>
            </p:cNvGrpSpPr>
            <p:nvPr/>
          </p:nvGrpSpPr>
          <p:grpSpPr bwMode="auto">
            <a:xfrm>
              <a:off x="3840" y="4080"/>
              <a:ext cx="1920" cy="240"/>
              <a:chOff x="0" y="4080"/>
              <a:chExt cx="5760" cy="240"/>
            </a:xfrm>
          </p:grpSpPr>
          <p:sp>
            <p:nvSpPr>
              <p:cNvPr id="1038" name="Rectangle 17"/>
              <p:cNvSpPr>
                <a:spLocks noChangeArrowheads="1"/>
              </p:cNvSpPr>
              <p:nvPr/>
            </p:nvSpPr>
            <p:spPr bwMode="auto">
              <a:xfrm>
                <a:off x="0" y="4080"/>
                <a:ext cx="5760" cy="48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CC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>
                    <a:solidFill>
                      <a:srgbClr val="FFFF00"/>
                    </a:solidFill>
                  </a:ln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39" name="Rectangle 18"/>
              <p:cNvSpPr>
                <a:spLocks noChangeArrowheads="1"/>
              </p:cNvSpPr>
              <p:nvPr/>
            </p:nvSpPr>
            <p:spPr bwMode="auto">
              <a:xfrm>
                <a:off x="0" y="4176"/>
                <a:ext cx="5760" cy="48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CC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18000">
                    <a:solidFill>
                      <a:srgbClr val="A5644E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71691" name="Rectangle 19"/>
              <p:cNvSpPr>
                <a:spLocks noChangeArrowheads="1"/>
              </p:cNvSpPr>
              <p:nvPr/>
            </p:nvSpPr>
            <p:spPr bwMode="auto">
              <a:xfrm>
                <a:off x="0" y="4272"/>
                <a:ext cx="5760" cy="48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CC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71685" name="Picture 10" descr="C:\Users\Аня\Desktop\Новая папка (6)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87122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2" descr="C:\Users\Аня\Desktop\Новая папка (6)\GUT_big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0963" y="0"/>
            <a:ext cx="11461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/>
              <a:t>В 1 полугодии 2016 года окончено производством и направлено в суд 22 уголовных дела, из них жителями </a:t>
            </a:r>
            <a:r>
              <a:rPr lang="ru-RU" sz="2700" dirty="0" smtClean="0"/>
              <a:t>М.О. </a:t>
            </a:r>
            <a:r>
              <a:rPr lang="ru-RU" sz="2700" dirty="0"/>
              <a:t>совершено 16 </a:t>
            </a:r>
            <a:r>
              <a:rPr lang="ru-RU" sz="2700" dirty="0" smtClean="0"/>
              <a:t>преступлений по следующим статьям</a:t>
            </a:r>
            <a:r>
              <a:rPr lang="ru-RU" sz="27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b="1" dirty="0"/>
          </a:p>
        </p:txBody>
      </p:sp>
      <p:pic>
        <p:nvPicPr>
          <p:cNvPr id="43010" name="Picture 2" descr="C:\Users\ООДПДН\Desktop\0132ab86499c258d0271395d069647db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72767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1903794"/>
              </p:ext>
            </p:extLst>
          </p:nvPr>
        </p:nvGraphicFramePr>
        <p:xfrm>
          <a:off x="89200" y="1575815"/>
          <a:ext cx="90548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44" y="1572767"/>
            <a:ext cx="76306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 111 УК РФ-2        ст. 214 УК РФ-2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 162 УК РФ-1        ст. 158 УК РФ-6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 161 УК РФ-4        ст.280 УК РФ -1</a:t>
            </a:r>
          </a:p>
          <a:p>
            <a:endParaRPr lang="ru-RU" dirty="0" smtClean="0"/>
          </a:p>
          <a:p>
            <a:r>
              <a:rPr lang="ru-RU" dirty="0" smtClean="0"/>
              <a:t>Подольский р-он - 4</a:t>
            </a:r>
            <a:endParaRPr lang="ru-RU" dirty="0"/>
          </a:p>
          <a:p>
            <a:r>
              <a:rPr lang="ru-RU" dirty="0" err="1"/>
              <a:t>Истринский</a:t>
            </a:r>
            <a:r>
              <a:rPr lang="ru-RU" dirty="0"/>
              <a:t> </a:t>
            </a:r>
            <a:r>
              <a:rPr lang="ru-RU" dirty="0" smtClean="0"/>
              <a:t> - 4</a:t>
            </a:r>
          </a:p>
          <a:p>
            <a:r>
              <a:rPr lang="ru-RU" dirty="0" err="1" smtClean="0"/>
              <a:t>г.о</a:t>
            </a:r>
            <a:r>
              <a:rPr lang="ru-RU" dirty="0"/>
              <a:t>. </a:t>
            </a:r>
            <a:r>
              <a:rPr lang="ru-RU" dirty="0" smtClean="0"/>
              <a:t>Реутов - 3</a:t>
            </a:r>
            <a:endParaRPr lang="ru-RU" dirty="0"/>
          </a:p>
          <a:p>
            <a:r>
              <a:rPr lang="ru-RU" dirty="0" err="1"/>
              <a:t>г.о</a:t>
            </a:r>
            <a:r>
              <a:rPr lang="ru-RU" dirty="0"/>
              <a:t>. </a:t>
            </a:r>
            <a:r>
              <a:rPr lang="ru-RU" dirty="0" smtClean="0"/>
              <a:t>Балашиха - 3</a:t>
            </a:r>
            <a:endParaRPr lang="ru-RU" dirty="0"/>
          </a:p>
          <a:p>
            <a:r>
              <a:rPr lang="ru-RU" dirty="0" smtClean="0"/>
              <a:t>Раменский район – 2</a:t>
            </a:r>
          </a:p>
          <a:p>
            <a:r>
              <a:rPr lang="ru-RU" dirty="0" smtClean="0"/>
              <a:t>Орехово-Зуевский </a:t>
            </a:r>
            <a:r>
              <a:rPr lang="ru-RU" dirty="0"/>
              <a:t>район - </a:t>
            </a:r>
            <a:r>
              <a:rPr lang="ru-RU" dirty="0" smtClean="0"/>
              <a:t>2</a:t>
            </a:r>
          </a:p>
          <a:p>
            <a:r>
              <a:rPr lang="ru-RU" dirty="0" smtClean="0"/>
              <a:t>Люберецкий район - 1</a:t>
            </a:r>
          </a:p>
          <a:p>
            <a:r>
              <a:rPr lang="ru-RU" dirty="0" smtClean="0"/>
              <a:t>Каширский район-1</a:t>
            </a:r>
          </a:p>
          <a:p>
            <a:r>
              <a:rPr lang="ru-RU" dirty="0" smtClean="0"/>
              <a:t>Дмитриевский район-1</a:t>
            </a:r>
          </a:p>
          <a:p>
            <a:r>
              <a:rPr lang="ru-RU" dirty="0"/>
              <a:t>г.о.Протвино-1</a:t>
            </a:r>
          </a:p>
          <a:p>
            <a:r>
              <a:rPr lang="ru-RU" dirty="0" err="1"/>
              <a:t>г.о</a:t>
            </a:r>
            <a:r>
              <a:rPr lang="ru-RU" dirty="0"/>
              <a:t>. Железнодорожный-1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69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Преступления по жителям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районам </a:t>
            </a: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городским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округам </a:t>
            </a: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Московской области</a:t>
            </a:r>
            <a:r>
              <a:rPr lang="ru-RU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3010" name="Picture 2" descr="C:\Users\ООДПДН\Desktop\0132ab86499c258d0271395d069647db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88655061"/>
              </p:ext>
            </p:extLst>
          </p:nvPr>
        </p:nvGraphicFramePr>
        <p:xfrm>
          <a:off x="395536" y="1556792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21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352250"/>
              </p:ext>
            </p:extLst>
          </p:nvPr>
        </p:nvGraphicFramePr>
        <p:xfrm>
          <a:off x="152400" y="116632"/>
          <a:ext cx="8740080" cy="654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5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Допущен рост совершения правонарушений различной категорией несовершеннолетними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жителям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районам 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городским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округам (поселений)  Московской 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  <a:b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43010" name="Picture 2" descr="C:\Users\ООДПДН\Desktop\0132ab86499c258d0271395d069647d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5"/>
            <a:ext cx="237626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58689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Одинцовский р-он (с 98 до 125 )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Орехово-Зуевский р-он (с 98 до 104)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Мытищенский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р-он (с 108 до 118)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Чеховский р-он (с13 до 23)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Можайский р-он (с 9 до 21)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Егорьевский р-он ( с 2 до 11)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Балашиха (с 7 до 21)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Долгопрудный (с 8 до 12)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.о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Ивантеевка (с 2 до 13)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.о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Фрязино (с 0 до 5)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Picture 2" descr="C:\Users\Аня\Desktop\Новая папка (6)\e961d57a884ad521ccfcf0e169e4542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608586"/>
            <a:ext cx="3982792" cy="27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4637666" y="4425125"/>
            <a:ext cx="3999892" cy="2376264"/>
            <a:chOff x="4973495" y="0"/>
            <a:chExt cx="4197295" cy="34105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973495" y="0"/>
              <a:ext cx="4197295" cy="3410500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073385" y="99890"/>
              <a:ext cx="3997515" cy="3210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pic>
        <p:nvPicPr>
          <p:cNvPr id="10" name="Picture 2" descr="C:\Users\Макс\Desktop\вандализм\570be9f09522e996dc41dc282f7004c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58" y="4425125"/>
            <a:ext cx="3456384" cy="230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57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доставленных несовершеннолетних жителей Московской 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области / ч.1 ст. 11.17 КоАП РФ</a:t>
            </a:r>
            <a:br>
              <a:rPr lang="ru-RU" sz="1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1 полугодие 2016 года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26324"/>
              </p:ext>
            </p:extLst>
          </p:nvPr>
        </p:nvGraphicFramePr>
        <p:xfrm>
          <a:off x="251518" y="1412784"/>
          <a:ext cx="8349839" cy="47133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42791"/>
                <a:gridCol w="629619"/>
                <a:gridCol w="2016224"/>
                <a:gridCol w="504056"/>
                <a:gridCol w="2157149"/>
              </a:tblGrid>
              <a:tr h="77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Районы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Московской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области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доставлено н/л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Зацеперы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Мытищинский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Орехово-Зуевский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Подольский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Пушкинский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Одинцовский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г.о. Королев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г.о. Домодедово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Наро-Фоминский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Щёлковский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г.о. Химки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Ленинский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Чеховский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г.о. Балашиха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Солнечногорский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Дмитровский район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г.о. Долгопрудный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г.о. Ивантеевка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г.о. Лобня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Луховицкий р-он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Лосино-Петровский р-он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0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377798"/>
              </p:ext>
            </p:extLst>
          </p:nvPr>
        </p:nvGraphicFramePr>
        <p:xfrm>
          <a:off x="0" y="7656"/>
          <a:ext cx="8904288" cy="668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Причины </a:t>
            </a:r>
            <a:r>
              <a:rPr lang="ru-RU" sz="2700" dirty="0" err="1" smtClean="0"/>
              <a:t>травмирования</a:t>
            </a:r>
            <a:r>
              <a:rPr lang="ru-RU" sz="2700" dirty="0" smtClean="0"/>
              <a:t> </a:t>
            </a:r>
            <a:r>
              <a:rPr lang="ru-RU" sz="2700" dirty="0" err="1" smtClean="0"/>
              <a:t>несовершеннлетних</a:t>
            </a:r>
            <a:r>
              <a:rPr lang="ru-RU" sz="2700" dirty="0" smtClean="0"/>
              <a:t>  </a:t>
            </a:r>
            <a:br>
              <a:rPr lang="ru-RU" sz="2700" dirty="0" smtClean="0"/>
            </a:br>
            <a:r>
              <a:rPr lang="ru-RU" sz="2700" dirty="0" smtClean="0"/>
              <a:t>жителей Московской области за </a:t>
            </a:r>
            <a:br>
              <a:rPr lang="ru-RU" sz="2700" dirty="0" smtClean="0"/>
            </a:br>
            <a:r>
              <a:rPr lang="ru-RU" sz="2700" dirty="0" smtClean="0"/>
              <a:t> 1 полугодие   2016 год</a:t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666342"/>
              </p:ext>
            </p:extLst>
          </p:nvPr>
        </p:nvGraphicFramePr>
        <p:xfrm>
          <a:off x="251520" y="1772816"/>
          <a:ext cx="87400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2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1113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568</Words>
  <Application>Microsoft Office PowerPoint</Application>
  <PresentationFormat>Экран (4:3)</PresentationFormat>
  <Paragraphs>187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Трек</vt:lpstr>
      <vt:lpstr>Справедливость</vt:lpstr>
      <vt:lpstr>Яркая</vt:lpstr>
      <vt:lpstr>Доклад: «О состоянии и мерах по профилактике безнадзорности и правонарушений несовершеннолетних, а также детского травматизма на объектах УТ МВД России по ЦФО  за 1 полугодие 2016 года».</vt:lpstr>
      <vt:lpstr>      В 1 полугодии 2016 года окончено производством и направлено в суд 22 уголовных дела, из них жителями М.О. совершено 16 преступлений по следующим статьям </vt:lpstr>
      <vt:lpstr> Преступления по жителям районам и городским округам Московской области  </vt:lpstr>
      <vt:lpstr>Презентация PowerPoint</vt:lpstr>
      <vt:lpstr> Допущен рост совершения правонарушений различной категорией несовершеннолетними по жителям районам и городским округам (поселений)  Московской области  </vt:lpstr>
      <vt:lpstr>Таблица доставленных несовершеннолетних жителей Московской области / ч.1 ст. 11.17 КоАП РФ за 1 полугодие 2016 года</vt:lpstr>
      <vt:lpstr>Презентация PowerPoint</vt:lpstr>
      <vt:lpstr> Причины травмирования несовершеннлетних   жителей Московской области за   1 полугодие   2016 год </vt:lpstr>
      <vt:lpstr>Презентация PowerPoint</vt:lpstr>
      <vt:lpstr>Психологический фактор: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Доклад: «Об организации взаимодействия  территориальных  органов МВД России на железнодорожном, водном и воздушном транспорте с иными территориальными органами МВД России, органами исполнительной власти и структурными подразделениями ОАО «РЖД» по профилактике транспортных происшествий и травматизма, в том числе несовершеннолетних, на объектах железнодорожного транспорта».</dc:title>
  <dc:creator>макс турков</dc:creator>
  <cp:lastModifiedBy>Лайзан Наталья Ивановна</cp:lastModifiedBy>
  <cp:revision>100</cp:revision>
  <dcterms:created xsi:type="dcterms:W3CDTF">2016-05-20T09:17:39Z</dcterms:created>
  <dcterms:modified xsi:type="dcterms:W3CDTF">2016-08-19T14:59:59Z</dcterms:modified>
</cp:coreProperties>
</file>